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2" r:id="rId4"/>
    <p:sldId id="260" r:id="rId5"/>
    <p:sldId id="259" r:id="rId6"/>
    <p:sldId id="261" r:id="rId7"/>
    <p:sldId id="263" r:id="rId8"/>
    <p:sldId id="264" r:id="rId9"/>
    <p:sldId id="284" r:id="rId10"/>
    <p:sldId id="265" r:id="rId11"/>
    <p:sldId id="266" r:id="rId12"/>
    <p:sldId id="267" r:id="rId13"/>
    <p:sldId id="268" r:id="rId14"/>
    <p:sldId id="269" r:id="rId15"/>
    <p:sldId id="270" r:id="rId16"/>
    <p:sldId id="271" r:id="rId17"/>
    <p:sldId id="285" r:id="rId18"/>
    <p:sldId id="287" r:id="rId19"/>
    <p:sldId id="272" r:id="rId20"/>
    <p:sldId id="273" r:id="rId21"/>
    <p:sldId id="275" r:id="rId22"/>
    <p:sldId id="274" r:id="rId23"/>
    <p:sldId id="276" r:id="rId24"/>
    <p:sldId id="280" r:id="rId25"/>
    <p:sldId id="281" r:id="rId26"/>
    <p:sldId id="282" r:id="rId27"/>
    <p:sldId id="277" r:id="rId28"/>
    <p:sldId id="278" r:id="rId29"/>
    <p:sldId id="279" r:id="rId30"/>
    <p:sldId id="288" r:id="rId31"/>
    <p:sldId id="289" r:id="rId3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p:cViewPr varScale="1">
        <p:scale>
          <a:sx n="98" d="100"/>
          <a:sy n="98" d="100"/>
        </p:scale>
        <p:origin x="118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6D7F4407-97FD-4901-8626-E24228CBD4CA}" type="datetimeFigureOut">
              <a:rPr lang="tr-TR" smtClean="0"/>
              <a:pPr/>
              <a:t>22.10.2018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86F862B-9E56-40C5-A05D-4B48A03FB912}" type="slidenum">
              <a:rPr lang="tr-TR" smtClean="0"/>
              <a:pPr/>
              <a:t>‹#›</a:t>
            </a:fld>
            <a:endParaRPr lang="tr-TR"/>
          </a:p>
        </p:txBody>
      </p:sp>
    </p:spTree>
    <p:extLst>
      <p:ext uri="{BB962C8B-B14F-4D97-AF65-F5344CB8AC3E}">
        <p14:creationId xmlns:p14="http://schemas.microsoft.com/office/powerpoint/2010/main" val="2517879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D7F4407-97FD-4901-8626-E24228CBD4CA}" type="datetimeFigureOut">
              <a:rPr lang="tr-TR" smtClean="0"/>
              <a:pPr/>
              <a:t>22.10.2018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86F862B-9E56-40C5-A05D-4B48A03FB912}" type="slidenum">
              <a:rPr lang="tr-TR" smtClean="0"/>
              <a:pPr/>
              <a:t>‹#›</a:t>
            </a:fld>
            <a:endParaRPr lang="tr-TR"/>
          </a:p>
        </p:txBody>
      </p:sp>
    </p:spTree>
    <p:extLst>
      <p:ext uri="{BB962C8B-B14F-4D97-AF65-F5344CB8AC3E}">
        <p14:creationId xmlns:p14="http://schemas.microsoft.com/office/powerpoint/2010/main" val="539370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D7F4407-97FD-4901-8626-E24228CBD4CA}" type="datetimeFigureOut">
              <a:rPr lang="tr-TR" smtClean="0"/>
              <a:pPr/>
              <a:t>22.10.2018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86F862B-9E56-40C5-A05D-4B48A03FB912}" type="slidenum">
              <a:rPr lang="tr-TR" smtClean="0"/>
              <a:pPr/>
              <a:t>‹#›</a:t>
            </a:fld>
            <a:endParaRPr lang="tr-TR"/>
          </a:p>
        </p:txBody>
      </p:sp>
    </p:spTree>
    <p:extLst>
      <p:ext uri="{BB962C8B-B14F-4D97-AF65-F5344CB8AC3E}">
        <p14:creationId xmlns:p14="http://schemas.microsoft.com/office/powerpoint/2010/main" val="160599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D7F4407-97FD-4901-8626-E24228CBD4CA}" type="datetimeFigureOut">
              <a:rPr lang="tr-TR" smtClean="0"/>
              <a:pPr/>
              <a:t>22.10.2018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86F862B-9E56-40C5-A05D-4B48A03FB912}" type="slidenum">
              <a:rPr lang="tr-TR" smtClean="0"/>
              <a:pPr/>
              <a:t>‹#›</a:t>
            </a:fld>
            <a:endParaRPr lang="tr-TR"/>
          </a:p>
        </p:txBody>
      </p:sp>
    </p:spTree>
    <p:extLst>
      <p:ext uri="{BB962C8B-B14F-4D97-AF65-F5344CB8AC3E}">
        <p14:creationId xmlns:p14="http://schemas.microsoft.com/office/powerpoint/2010/main" val="1843481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6D7F4407-97FD-4901-8626-E24228CBD4CA}" type="datetimeFigureOut">
              <a:rPr lang="tr-TR" smtClean="0"/>
              <a:pPr/>
              <a:t>22.10.2018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86F862B-9E56-40C5-A05D-4B48A03FB912}" type="slidenum">
              <a:rPr lang="tr-TR" smtClean="0"/>
              <a:pPr/>
              <a:t>‹#›</a:t>
            </a:fld>
            <a:endParaRPr lang="tr-TR"/>
          </a:p>
        </p:txBody>
      </p:sp>
    </p:spTree>
    <p:extLst>
      <p:ext uri="{BB962C8B-B14F-4D97-AF65-F5344CB8AC3E}">
        <p14:creationId xmlns:p14="http://schemas.microsoft.com/office/powerpoint/2010/main" val="1257441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6D7F4407-97FD-4901-8626-E24228CBD4CA}" type="datetimeFigureOut">
              <a:rPr lang="tr-TR" smtClean="0"/>
              <a:pPr/>
              <a:t>22.10.2018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86F862B-9E56-40C5-A05D-4B48A03FB912}" type="slidenum">
              <a:rPr lang="tr-TR" smtClean="0"/>
              <a:pPr/>
              <a:t>‹#›</a:t>
            </a:fld>
            <a:endParaRPr lang="tr-TR"/>
          </a:p>
        </p:txBody>
      </p:sp>
    </p:spTree>
    <p:extLst>
      <p:ext uri="{BB962C8B-B14F-4D97-AF65-F5344CB8AC3E}">
        <p14:creationId xmlns:p14="http://schemas.microsoft.com/office/powerpoint/2010/main" val="199281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6D7F4407-97FD-4901-8626-E24228CBD4CA}" type="datetimeFigureOut">
              <a:rPr lang="tr-TR" smtClean="0"/>
              <a:pPr/>
              <a:t>22.10.2018</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C86F862B-9E56-40C5-A05D-4B48A03FB912}" type="slidenum">
              <a:rPr lang="tr-TR" smtClean="0"/>
              <a:pPr/>
              <a:t>‹#›</a:t>
            </a:fld>
            <a:endParaRPr lang="tr-TR"/>
          </a:p>
        </p:txBody>
      </p:sp>
    </p:spTree>
    <p:extLst>
      <p:ext uri="{BB962C8B-B14F-4D97-AF65-F5344CB8AC3E}">
        <p14:creationId xmlns:p14="http://schemas.microsoft.com/office/powerpoint/2010/main" val="3510784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6D7F4407-97FD-4901-8626-E24228CBD4CA}" type="datetimeFigureOut">
              <a:rPr lang="tr-TR" smtClean="0"/>
              <a:pPr/>
              <a:t>22.10.2018</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C86F862B-9E56-40C5-A05D-4B48A03FB912}" type="slidenum">
              <a:rPr lang="tr-TR" smtClean="0"/>
              <a:pPr/>
              <a:t>‹#›</a:t>
            </a:fld>
            <a:endParaRPr lang="tr-TR"/>
          </a:p>
        </p:txBody>
      </p:sp>
    </p:spTree>
    <p:extLst>
      <p:ext uri="{BB962C8B-B14F-4D97-AF65-F5344CB8AC3E}">
        <p14:creationId xmlns:p14="http://schemas.microsoft.com/office/powerpoint/2010/main" val="477923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6D7F4407-97FD-4901-8626-E24228CBD4CA}" type="datetimeFigureOut">
              <a:rPr lang="tr-TR" smtClean="0"/>
              <a:pPr/>
              <a:t>22.10.2018</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C86F862B-9E56-40C5-A05D-4B48A03FB912}" type="slidenum">
              <a:rPr lang="tr-TR" smtClean="0"/>
              <a:pPr/>
              <a:t>‹#›</a:t>
            </a:fld>
            <a:endParaRPr lang="tr-TR"/>
          </a:p>
        </p:txBody>
      </p:sp>
    </p:spTree>
    <p:extLst>
      <p:ext uri="{BB962C8B-B14F-4D97-AF65-F5344CB8AC3E}">
        <p14:creationId xmlns:p14="http://schemas.microsoft.com/office/powerpoint/2010/main" val="3299213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6D7F4407-97FD-4901-8626-E24228CBD4CA}" type="datetimeFigureOut">
              <a:rPr lang="tr-TR" smtClean="0"/>
              <a:pPr/>
              <a:t>22.10.2018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86F862B-9E56-40C5-A05D-4B48A03FB912}" type="slidenum">
              <a:rPr lang="tr-TR" smtClean="0"/>
              <a:pPr/>
              <a:t>‹#›</a:t>
            </a:fld>
            <a:endParaRPr lang="tr-TR"/>
          </a:p>
        </p:txBody>
      </p:sp>
    </p:spTree>
    <p:extLst>
      <p:ext uri="{BB962C8B-B14F-4D97-AF65-F5344CB8AC3E}">
        <p14:creationId xmlns:p14="http://schemas.microsoft.com/office/powerpoint/2010/main" val="556773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6D7F4407-97FD-4901-8626-E24228CBD4CA}" type="datetimeFigureOut">
              <a:rPr lang="tr-TR" smtClean="0"/>
              <a:pPr/>
              <a:t>22.10.2018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86F862B-9E56-40C5-A05D-4B48A03FB912}" type="slidenum">
              <a:rPr lang="tr-TR" smtClean="0"/>
              <a:pPr/>
              <a:t>‹#›</a:t>
            </a:fld>
            <a:endParaRPr lang="tr-TR"/>
          </a:p>
        </p:txBody>
      </p:sp>
    </p:spTree>
    <p:extLst>
      <p:ext uri="{BB962C8B-B14F-4D97-AF65-F5344CB8AC3E}">
        <p14:creationId xmlns:p14="http://schemas.microsoft.com/office/powerpoint/2010/main" val="677126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7F4407-97FD-4901-8626-E24228CBD4CA}" type="datetimeFigureOut">
              <a:rPr lang="tr-TR" smtClean="0"/>
              <a:pPr/>
              <a:t>22.10.2018</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6F862B-9E56-40C5-A05D-4B48A03FB912}" type="slidenum">
              <a:rPr lang="tr-TR" smtClean="0"/>
              <a:pPr/>
              <a:t>‹#›</a:t>
            </a:fld>
            <a:endParaRPr lang="tr-TR"/>
          </a:p>
        </p:txBody>
      </p:sp>
    </p:spTree>
    <p:extLst>
      <p:ext uri="{BB962C8B-B14F-4D97-AF65-F5344CB8AC3E}">
        <p14:creationId xmlns:p14="http://schemas.microsoft.com/office/powerpoint/2010/main" val="1497165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8.png"/><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4.xml"/><Relationship Id="rId4" Type="http://schemas.openxmlformats.org/officeDocument/2006/relationships/image" Target="../media/image39.jpe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56443"/>
            <a:ext cx="8712968" cy="668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19262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p:txBody>
          <a:bodyPr/>
          <a:lstStyle/>
          <a:p>
            <a:r>
              <a:rPr lang="tr-TR" dirty="0" smtClean="0"/>
              <a:t>Z KUŞAĞI(2000ler ve sonrası)</a:t>
            </a:r>
            <a:endParaRPr lang="tr-TR" dirty="0"/>
          </a:p>
        </p:txBody>
      </p:sp>
      <p:sp>
        <p:nvSpPr>
          <p:cNvPr id="6" name="İçerik Yer Tutucusu 5"/>
          <p:cNvSpPr>
            <a:spLocks noGrp="1"/>
          </p:cNvSpPr>
          <p:nvPr>
            <p:ph sz="half" idx="2"/>
          </p:nvPr>
        </p:nvSpPr>
        <p:spPr>
          <a:xfrm>
            <a:off x="3851920" y="1196753"/>
            <a:ext cx="4464496" cy="4248372"/>
          </a:xfrm>
        </p:spPr>
        <p:txBody>
          <a:bodyPr>
            <a:normAutofit fontScale="62500" lnSpcReduction="20000"/>
          </a:bodyPr>
          <a:lstStyle/>
          <a:p>
            <a:pPr algn="just"/>
            <a:r>
              <a:rPr lang="tr-TR" dirty="0"/>
              <a:t>İngiltere'de </a:t>
            </a:r>
            <a:r>
              <a:rPr lang="tr-TR" dirty="0" smtClean="0"/>
              <a:t>üç </a:t>
            </a:r>
            <a:r>
              <a:rPr lang="tr-TR" dirty="0"/>
              <a:t>yaşındaki bir çocuk evdeki bilgisayardan internete girdi ve pembe bir araba satın almayı başardı. </a:t>
            </a:r>
            <a:endParaRPr lang="tr-TR" dirty="0" smtClean="0"/>
          </a:p>
          <a:p>
            <a:pPr algn="just"/>
            <a:r>
              <a:rPr lang="tr-TR" dirty="0" smtClean="0"/>
              <a:t>Annesinin </a:t>
            </a:r>
            <a:r>
              <a:rPr lang="tr-TR" dirty="0"/>
              <a:t>şifresini açık bırakmasını fırsat bilen minik </a:t>
            </a:r>
            <a:r>
              <a:rPr lang="tr-TR" dirty="0" err="1"/>
              <a:t>JackNeal</a:t>
            </a:r>
            <a:r>
              <a:rPr lang="tr-TR" dirty="0"/>
              <a:t>, her gün oynadığı bilgisayardan "Onu al" butonuna bastı. Yaklaşık 26 bin YTL''</a:t>
            </a:r>
            <a:r>
              <a:rPr lang="tr-TR" dirty="0" err="1"/>
              <a:t>lik</a:t>
            </a:r>
            <a:r>
              <a:rPr lang="tr-TR" dirty="0"/>
              <a:t> pembe renkli Nissan Figaro marka aracın ödemesini yaptı. </a:t>
            </a:r>
            <a:r>
              <a:rPr lang="tr-TR" dirty="0" err="1"/>
              <a:t>Jack</a:t>
            </a:r>
            <a:r>
              <a:rPr lang="tr-TR" dirty="0"/>
              <a:t>''in annesi </a:t>
            </a:r>
            <a:r>
              <a:rPr lang="tr-TR" dirty="0" err="1"/>
              <a:t>RachaelNeal</a:t>
            </a:r>
            <a:r>
              <a:rPr lang="tr-TR" dirty="0"/>
              <a:t> (36), televizyonlara yaptığı açıklamada, oğlunun bilgisayarı çok iyi kullandığını söyledi ama "Bir araba satın alabileceği hiç aklıma gelmezdi" diyerek şaşkınlığını ifade etti. Baba </a:t>
            </a:r>
            <a:r>
              <a:rPr lang="tr-TR" dirty="0" err="1"/>
              <a:t>Neal</a:t>
            </a:r>
            <a:r>
              <a:rPr lang="tr-TR" dirty="0"/>
              <a:t>''in, arabanın satıcısını arayarak durumu anlatmasıyla olay tatlıya bağlanırken, tüm dünya Z kuşağının tipik bir temsilcisiyle tanışmış oldu.</a:t>
            </a:r>
          </a:p>
        </p:txBody>
      </p:sp>
      <p:pic>
        <p:nvPicPr>
          <p:cNvPr id="6147" name="Picture 3"/>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467545" y="1700808"/>
            <a:ext cx="3096343" cy="4307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6708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Z KUŞAĞI(2000ler ve sonrası)</a:t>
            </a:r>
          </a:p>
        </p:txBody>
      </p:sp>
      <p:sp>
        <p:nvSpPr>
          <p:cNvPr id="4" name="İçerik Yer Tutucusu 3"/>
          <p:cNvSpPr>
            <a:spLocks noGrp="1"/>
          </p:cNvSpPr>
          <p:nvPr>
            <p:ph sz="half" idx="2"/>
          </p:nvPr>
        </p:nvSpPr>
        <p:spPr>
          <a:xfrm>
            <a:off x="4788024" y="1988840"/>
            <a:ext cx="3888432" cy="3168352"/>
          </a:xfrm>
        </p:spPr>
        <p:txBody>
          <a:bodyPr>
            <a:normAutofit fontScale="92500" lnSpcReduction="20000"/>
          </a:bodyPr>
          <a:lstStyle/>
          <a:p>
            <a:pPr algn="just"/>
            <a:r>
              <a:rPr lang="tr-TR" sz="2000" dirty="0"/>
              <a:t>Z’ler X ve Y kuşaklarının çocuklarıdır. Bugünün çocukları ve öğrencileri olan en büyüğü </a:t>
            </a:r>
            <a:r>
              <a:rPr lang="tr-TR" sz="2000" dirty="0" smtClean="0"/>
              <a:t>15 </a:t>
            </a:r>
            <a:r>
              <a:rPr lang="tr-TR" sz="2000" dirty="0"/>
              <a:t>yaşındaki bu kuşak bireyleri, geleceğin yöneticileri ve liderleri olacaklardır. Tüm çağların en az kardeşe sahip kuşağıdır. Çalışma hayatının annelere sağladığı sosyal hakların yetersiz olması nedeniyle çocuk sahibi olmayı ertelemek durumunda kalan, daha ileri yaşlı annelerin (ortalama 33 yaş) çocuklarıdır.</a:t>
            </a:r>
          </a:p>
        </p:txBody>
      </p:sp>
      <p:pic>
        <p:nvPicPr>
          <p:cNvPr id="3074"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1119187" y="1916832"/>
            <a:ext cx="3308797" cy="3382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3487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Z KUŞAĞI(2000ler ve sonrası)</a:t>
            </a:r>
          </a:p>
        </p:txBody>
      </p:sp>
      <p:sp>
        <p:nvSpPr>
          <p:cNvPr id="4" name="İçerik Yer Tutucusu 3"/>
          <p:cNvSpPr>
            <a:spLocks noGrp="1"/>
          </p:cNvSpPr>
          <p:nvPr>
            <p:ph sz="half" idx="2"/>
          </p:nvPr>
        </p:nvSpPr>
        <p:spPr>
          <a:xfrm>
            <a:off x="4397685" y="1412776"/>
            <a:ext cx="4289115" cy="3024337"/>
          </a:xfrm>
        </p:spPr>
        <p:txBody>
          <a:bodyPr>
            <a:normAutofit fontScale="55000" lnSpcReduction="20000"/>
          </a:bodyPr>
          <a:lstStyle/>
          <a:p>
            <a:pPr algn="just"/>
            <a:r>
              <a:rPr lang="tr-TR" dirty="0" smtClean="0"/>
              <a:t>İnternet </a:t>
            </a:r>
            <a:r>
              <a:rPr lang="tr-TR" dirty="0"/>
              <a:t>sihirbazı ya da teknoloji sihirbazı diyebileceğimiz bu kuşak, çoklu görevlere alışkındır. </a:t>
            </a:r>
            <a:endParaRPr lang="tr-TR" dirty="0" smtClean="0"/>
          </a:p>
          <a:p>
            <a:pPr algn="just"/>
            <a:r>
              <a:rPr lang="tr-TR" dirty="0" smtClean="0"/>
              <a:t>Doğruluktan </a:t>
            </a:r>
            <a:r>
              <a:rPr lang="tr-TR" dirty="0"/>
              <a:t>çok hıza önem vererek, bir görevden diğerine çok çabuk geçebilirler</a:t>
            </a:r>
            <a:r>
              <a:rPr lang="tr-TR" dirty="0" smtClean="0"/>
              <a:t>.</a:t>
            </a:r>
          </a:p>
          <a:p>
            <a:pPr algn="just"/>
            <a:r>
              <a:rPr lang="tr-TR" dirty="0" smtClean="0"/>
              <a:t> </a:t>
            </a:r>
            <a:r>
              <a:rPr lang="tr-TR" dirty="0"/>
              <a:t>Her türlü bilgiye bir tık uzakta olduklarının bilincinde olan bu “kablosuz dünya” kuşağı; 2020’lerde lise ve üniversitelerde, 2030’larda ise ekonomik ve sosyal hayatta söz sahibi olacak olan bu 21.yüzyıl kuşağının yetişme tarzı, geleceğimizi de şekillendirecektir.</a:t>
            </a:r>
          </a:p>
        </p:txBody>
      </p:sp>
      <p:sp>
        <p:nvSpPr>
          <p:cNvPr id="5" name="İçerik Yer Tutucusu 4"/>
          <p:cNvSpPr>
            <a:spLocks noGrp="1"/>
          </p:cNvSpPr>
          <p:nvPr>
            <p:ph sz="half" idx="1"/>
          </p:nvPr>
        </p:nvSpPr>
        <p:spPr>
          <a:xfrm>
            <a:off x="251520" y="1340769"/>
            <a:ext cx="3816424" cy="3456384"/>
          </a:xfrm>
        </p:spPr>
        <p:txBody>
          <a:bodyPr>
            <a:normAutofit fontScale="55000" lnSpcReduction="20000"/>
          </a:bodyPr>
          <a:lstStyle/>
          <a:p>
            <a:pPr algn="just"/>
            <a:r>
              <a:rPr lang="tr-TR" dirty="0"/>
              <a:t>Tarihte </a:t>
            </a:r>
            <a:r>
              <a:rPr lang="tr-TR" dirty="0" smtClean="0"/>
              <a:t>en </a:t>
            </a:r>
            <a:r>
              <a:rPr lang="tr-TR" dirty="0"/>
              <a:t>erken eğitim görmeye başlayan ve en uzun eğitim hayatı olması beklenen kuşaktır. </a:t>
            </a:r>
            <a:endParaRPr lang="tr-TR" dirty="0" smtClean="0"/>
          </a:p>
          <a:p>
            <a:pPr algn="just"/>
            <a:r>
              <a:rPr lang="tr-TR" dirty="0" smtClean="0"/>
              <a:t>Geçmiş </a:t>
            </a:r>
            <a:r>
              <a:rPr lang="tr-TR" dirty="0"/>
              <a:t>kuşaklar içinde teknolojiden en iyi anlayan ve kullanan gruptur. </a:t>
            </a:r>
            <a:endParaRPr lang="tr-TR" dirty="0" smtClean="0"/>
          </a:p>
          <a:p>
            <a:pPr algn="just"/>
            <a:r>
              <a:rPr lang="tr-TR" dirty="0" smtClean="0"/>
              <a:t>Daha </a:t>
            </a:r>
            <a:r>
              <a:rPr lang="tr-TR" dirty="0"/>
              <a:t>olgun, daha varlıklı ve eğlenceye daha çok para ve zaman harcama olanağı olan ebeveynlerin muhtemelen tek çocukları oldukları için, piyasaya çıkan birçok teknolojik ürüne sahiptirler ve kullanmakta zorluk çekmezler. Eğitime daha erken yaşta adım atan bu çocuklar çok erken yaşta tüketici vasfı kazanmıştır. </a:t>
            </a:r>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3728" y="3933056"/>
            <a:ext cx="4032448"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4960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Z kuşağı çocuklarının genel özellikleri </a:t>
            </a:r>
          </a:p>
        </p:txBody>
      </p:sp>
      <p:sp>
        <p:nvSpPr>
          <p:cNvPr id="3" name="İçerik Yer Tutucusu 2"/>
          <p:cNvSpPr>
            <a:spLocks noGrp="1"/>
          </p:cNvSpPr>
          <p:nvPr>
            <p:ph sz="half" idx="1"/>
          </p:nvPr>
        </p:nvSpPr>
        <p:spPr>
          <a:xfrm>
            <a:off x="251520" y="1600201"/>
            <a:ext cx="3240360" cy="3701007"/>
          </a:xfrm>
        </p:spPr>
        <p:txBody>
          <a:bodyPr>
            <a:normAutofit fontScale="55000" lnSpcReduction="20000"/>
          </a:bodyPr>
          <a:lstStyle/>
          <a:p>
            <a:r>
              <a:rPr lang="tr-TR" dirty="0" smtClean="0"/>
              <a:t> </a:t>
            </a:r>
            <a:r>
              <a:rPr lang="tr-TR" sz="2900" dirty="0"/>
              <a:t>Zihinsel ve psikolojik açıdan hızlı gelişim görülür</a:t>
            </a:r>
            <a:r>
              <a:rPr lang="tr-TR" sz="2900" dirty="0" smtClean="0"/>
              <a:t>.</a:t>
            </a:r>
          </a:p>
          <a:p>
            <a:r>
              <a:rPr lang="tr-TR" sz="2900" dirty="0" smtClean="0"/>
              <a:t>Ekip </a:t>
            </a:r>
            <a:r>
              <a:rPr lang="tr-TR" sz="2900" dirty="0"/>
              <a:t>çalışmasına çok uygun değillerdir</a:t>
            </a:r>
            <a:r>
              <a:rPr lang="tr-TR" sz="2900" dirty="0" smtClean="0"/>
              <a:t>.</a:t>
            </a:r>
          </a:p>
          <a:p>
            <a:r>
              <a:rPr lang="tr-TR" sz="2900" dirty="0" smtClean="0"/>
              <a:t>Öz </a:t>
            </a:r>
            <a:r>
              <a:rPr lang="tr-TR" sz="2900" dirty="0"/>
              <a:t>güvenleri oldukça yüksektir. </a:t>
            </a:r>
            <a:endParaRPr lang="tr-TR" sz="2900" dirty="0" smtClean="0"/>
          </a:p>
          <a:p>
            <a:r>
              <a:rPr lang="tr-TR" sz="2900" dirty="0" smtClean="0"/>
              <a:t>Bağımsızlığı </a:t>
            </a:r>
            <a:r>
              <a:rPr lang="tr-TR" sz="2900" dirty="0"/>
              <a:t>savunurlar. </a:t>
            </a:r>
            <a:endParaRPr lang="tr-TR" sz="2900" dirty="0" smtClean="0"/>
          </a:p>
          <a:p>
            <a:r>
              <a:rPr lang="tr-TR" sz="2900" dirty="0" smtClean="0"/>
              <a:t>Sanal </a:t>
            </a:r>
            <a:r>
              <a:rPr lang="tr-TR" sz="2900" dirty="0"/>
              <a:t>sosyal ağlarda iletişim kurmaya tercih ederler</a:t>
            </a:r>
            <a:r>
              <a:rPr lang="tr-TR" sz="2900" dirty="0" smtClean="0"/>
              <a:t>.</a:t>
            </a:r>
          </a:p>
          <a:p>
            <a:r>
              <a:rPr lang="tr-TR" sz="2900" dirty="0" smtClean="0"/>
              <a:t>  </a:t>
            </a:r>
            <a:r>
              <a:rPr lang="tr-TR" sz="2900" dirty="0"/>
              <a:t>Ailelerinin genelde korumacı bir yapısı vardır. </a:t>
            </a:r>
          </a:p>
        </p:txBody>
      </p:sp>
      <p:sp>
        <p:nvSpPr>
          <p:cNvPr id="4" name="İçerik Yer Tutucusu 3"/>
          <p:cNvSpPr>
            <a:spLocks noGrp="1"/>
          </p:cNvSpPr>
          <p:nvPr>
            <p:ph sz="half" idx="2"/>
          </p:nvPr>
        </p:nvSpPr>
        <p:spPr>
          <a:xfrm>
            <a:off x="5508104" y="1600201"/>
            <a:ext cx="3312368" cy="3052935"/>
          </a:xfrm>
        </p:spPr>
        <p:txBody>
          <a:bodyPr>
            <a:normAutofit fontScale="55000" lnSpcReduction="20000"/>
          </a:bodyPr>
          <a:lstStyle/>
          <a:p>
            <a:pPr algn="just"/>
            <a:r>
              <a:rPr lang="tr-TR" sz="2900" dirty="0" smtClean="0"/>
              <a:t>Analitik </a:t>
            </a:r>
            <a:r>
              <a:rPr lang="tr-TR" sz="2900" dirty="0"/>
              <a:t>düşünme yetenekleri dikkat çekici düzeydedir. </a:t>
            </a:r>
            <a:endParaRPr lang="tr-TR" sz="2900" dirty="0" smtClean="0"/>
          </a:p>
          <a:p>
            <a:pPr algn="just"/>
            <a:r>
              <a:rPr lang="tr-TR" sz="2900" dirty="0" smtClean="0"/>
              <a:t>Bilgiye </a:t>
            </a:r>
            <a:r>
              <a:rPr lang="tr-TR" sz="2900" dirty="0"/>
              <a:t>aç gibidirler. Teknoloji çağında büyüyor olmaları bu anlamda en büyük avantajlarıdır. </a:t>
            </a:r>
            <a:endParaRPr lang="tr-TR" sz="2900" dirty="0" smtClean="0"/>
          </a:p>
          <a:p>
            <a:pPr algn="just"/>
            <a:r>
              <a:rPr lang="tr-TR" sz="2900" dirty="0" smtClean="0"/>
              <a:t>İçe </a:t>
            </a:r>
            <a:r>
              <a:rPr lang="tr-TR" sz="2900" dirty="0"/>
              <a:t>dönük bir dünyaları vardır, çok kolay arkadaş edinemezler. </a:t>
            </a:r>
            <a:endParaRPr lang="tr-TR" sz="2900" dirty="0" smtClean="0"/>
          </a:p>
          <a:p>
            <a:pPr algn="just"/>
            <a:r>
              <a:rPr lang="tr-TR" sz="2900" dirty="0" smtClean="0"/>
              <a:t>Teknoloji </a:t>
            </a:r>
            <a:r>
              <a:rPr lang="tr-TR" sz="2900" dirty="0"/>
              <a:t>ve lüks onlar için bir ihtiyaçtır. Böyle bir dünyada doğdukları için, bunu özel bir istek olarak görmezler. </a:t>
            </a:r>
            <a:endParaRPr lang="tr-TR" sz="2900" dirty="0" smtClean="0"/>
          </a:p>
          <a:p>
            <a:pPr algn="just"/>
            <a:r>
              <a:rPr lang="tr-TR" sz="2900" dirty="0" smtClean="0"/>
              <a:t>Hayal </a:t>
            </a:r>
            <a:r>
              <a:rPr lang="tr-TR" sz="2900" dirty="0"/>
              <a:t>güçleri yüksektir, hayatta her şeyin mümkün olduğuna inanırlar. </a:t>
            </a:r>
          </a:p>
          <a:p>
            <a:endParaRPr lang="tr-TR"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79" y="3573016"/>
            <a:ext cx="3816425"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74106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457200" y="620687"/>
            <a:ext cx="4040188" cy="432049"/>
          </a:xfrm>
        </p:spPr>
        <p:txBody>
          <a:bodyPr>
            <a:normAutofit lnSpcReduction="10000"/>
          </a:bodyPr>
          <a:lstStyle/>
          <a:p>
            <a:r>
              <a:rPr lang="tr-TR" dirty="0" smtClean="0"/>
              <a:t>Z Kuşağı İçin Neler Önemlidir? </a:t>
            </a:r>
            <a:endParaRPr lang="tr-TR" dirty="0"/>
          </a:p>
        </p:txBody>
      </p:sp>
      <p:sp>
        <p:nvSpPr>
          <p:cNvPr id="4" name="İçerik Yer Tutucusu 3"/>
          <p:cNvSpPr>
            <a:spLocks noGrp="1"/>
          </p:cNvSpPr>
          <p:nvPr>
            <p:ph sz="half" idx="2"/>
          </p:nvPr>
        </p:nvSpPr>
        <p:spPr>
          <a:xfrm>
            <a:off x="611560" y="1268760"/>
            <a:ext cx="3322712" cy="2520279"/>
          </a:xfrm>
        </p:spPr>
        <p:txBody>
          <a:bodyPr/>
          <a:lstStyle/>
          <a:p>
            <a:r>
              <a:rPr lang="tr-TR" sz="2000" dirty="0" smtClean="0"/>
              <a:t>İyi </a:t>
            </a:r>
            <a:r>
              <a:rPr lang="tr-TR" sz="2000" dirty="0"/>
              <a:t>bir eğitim</a:t>
            </a:r>
          </a:p>
          <a:p>
            <a:r>
              <a:rPr lang="tr-TR" sz="2000" dirty="0" smtClean="0"/>
              <a:t>Yaratıcılık </a:t>
            </a:r>
            <a:r>
              <a:rPr lang="tr-TR" sz="2000" dirty="0"/>
              <a:t>ve öznellik</a:t>
            </a:r>
          </a:p>
          <a:p>
            <a:r>
              <a:rPr lang="tr-TR" sz="2000" dirty="0" smtClean="0"/>
              <a:t>Bireysellik</a:t>
            </a:r>
            <a:endParaRPr lang="tr-TR" sz="2000" dirty="0"/>
          </a:p>
          <a:p>
            <a:r>
              <a:rPr lang="tr-TR" sz="2000" dirty="0" smtClean="0"/>
              <a:t>İfade </a:t>
            </a:r>
            <a:r>
              <a:rPr lang="tr-TR" sz="2000" dirty="0"/>
              <a:t>özgürlüğü ve adalet</a:t>
            </a:r>
          </a:p>
          <a:p>
            <a:r>
              <a:rPr lang="tr-TR" sz="2000" dirty="0" smtClean="0"/>
              <a:t>Bilgiye </a:t>
            </a:r>
            <a:r>
              <a:rPr lang="tr-TR" sz="2000" dirty="0"/>
              <a:t>kolay ve hızlı erişim</a:t>
            </a:r>
          </a:p>
          <a:p>
            <a:r>
              <a:rPr lang="tr-TR" sz="2000" dirty="0" smtClean="0"/>
              <a:t>Anlayış </a:t>
            </a:r>
            <a:r>
              <a:rPr lang="tr-TR" sz="2000" dirty="0"/>
              <a:t>ve empati</a:t>
            </a:r>
          </a:p>
          <a:p>
            <a:endParaRPr lang="tr-TR" dirty="0"/>
          </a:p>
        </p:txBody>
      </p:sp>
      <p:sp>
        <p:nvSpPr>
          <p:cNvPr id="5" name="Metin Yer Tutucusu 4"/>
          <p:cNvSpPr>
            <a:spLocks noGrp="1"/>
          </p:cNvSpPr>
          <p:nvPr>
            <p:ph type="body" sz="quarter" idx="3"/>
          </p:nvPr>
        </p:nvSpPr>
        <p:spPr>
          <a:xfrm>
            <a:off x="4645025" y="260649"/>
            <a:ext cx="4041775" cy="864095"/>
          </a:xfrm>
        </p:spPr>
        <p:txBody>
          <a:bodyPr>
            <a:normAutofit/>
          </a:bodyPr>
          <a:lstStyle/>
          <a:p>
            <a:r>
              <a:rPr lang="tr-TR" dirty="0" smtClean="0"/>
              <a:t>Z Kuşağı İçin Neler Önemli Değildir? </a:t>
            </a:r>
            <a:endParaRPr lang="tr-TR" dirty="0"/>
          </a:p>
        </p:txBody>
      </p:sp>
      <p:sp>
        <p:nvSpPr>
          <p:cNvPr id="6" name="İçerik Yer Tutucusu 5"/>
          <p:cNvSpPr>
            <a:spLocks noGrp="1"/>
          </p:cNvSpPr>
          <p:nvPr>
            <p:ph sz="quarter" idx="4"/>
          </p:nvPr>
        </p:nvSpPr>
        <p:spPr>
          <a:xfrm>
            <a:off x="4645025" y="1124745"/>
            <a:ext cx="4041775" cy="3168351"/>
          </a:xfrm>
        </p:spPr>
        <p:txBody>
          <a:bodyPr>
            <a:normAutofit/>
          </a:bodyPr>
          <a:lstStyle/>
          <a:p>
            <a:r>
              <a:rPr lang="tr-TR" sz="2000" dirty="0"/>
              <a:t>Standart sosyal çevre ve meslekler</a:t>
            </a:r>
          </a:p>
          <a:p>
            <a:r>
              <a:rPr lang="tr-TR" sz="2000" dirty="0" smtClean="0"/>
              <a:t> </a:t>
            </a:r>
            <a:r>
              <a:rPr lang="tr-TR" sz="2000" dirty="0"/>
              <a:t>Otorite ve dışına çıkılamayan kurallar</a:t>
            </a:r>
          </a:p>
          <a:p>
            <a:r>
              <a:rPr lang="tr-TR" sz="2000" dirty="0" smtClean="0"/>
              <a:t>Fazla </a:t>
            </a:r>
            <a:r>
              <a:rPr lang="tr-TR" sz="2000" dirty="0"/>
              <a:t>zaman isteyen işler</a:t>
            </a:r>
          </a:p>
          <a:p>
            <a:r>
              <a:rPr lang="tr-TR" sz="2000" dirty="0" smtClean="0"/>
              <a:t>Takım </a:t>
            </a:r>
            <a:r>
              <a:rPr lang="tr-TR" sz="2000" dirty="0"/>
              <a:t>çalışması</a:t>
            </a:r>
          </a:p>
          <a:p>
            <a:r>
              <a:rPr lang="tr-TR" sz="2000" dirty="0" smtClean="0"/>
              <a:t>Genel </a:t>
            </a:r>
            <a:r>
              <a:rPr lang="tr-TR" sz="2000" dirty="0"/>
              <a:t>geçer kurallar</a:t>
            </a:r>
          </a:p>
          <a:p>
            <a:r>
              <a:rPr lang="tr-TR" sz="2000" dirty="0" smtClean="0"/>
              <a:t>Yaratıcılığa </a:t>
            </a:r>
            <a:r>
              <a:rPr lang="tr-TR" sz="2000" dirty="0"/>
              <a:t>izin vermeyen sosyal ve </a:t>
            </a:r>
            <a:r>
              <a:rPr lang="tr-TR" sz="2000" dirty="0" smtClean="0"/>
              <a:t>iş çevreleri</a:t>
            </a:r>
            <a:endParaRPr lang="tr-TR" sz="2000" dirty="0"/>
          </a:p>
          <a:p>
            <a:endParaRPr lang="tr-TR" dirty="0"/>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3933057"/>
            <a:ext cx="3528392" cy="2440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0" name="Picture 4" descr="negatif işareti yapan çocuk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4365104"/>
            <a:ext cx="3187055"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4414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490066"/>
          </a:xfrm>
        </p:spPr>
        <p:txBody>
          <a:bodyPr>
            <a:normAutofit/>
          </a:bodyPr>
          <a:lstStyle/>
          <a:p>
            <a:r>
              <a:rPr lang="tr-TR" sz="2400" dirty="0"/>
              <a:t>Z Kuşağının Artıları ve Eksileri Nelerdir? </a:t>
            </a:r>
          </a:p>
        </p:txBody>
      </p:sp>
      <p:sp>
        <p:nvSpPr>
          <p:cNvPr id="3" name="İçerik Yer Tutucusu 2"/>
          <p:cNvSpPr>
            <a:spLocks noGrp="1"/>
          </p:cNvSpPr>
          <p:nvPr>
            <p:ph idx="1"/>
          </p:nvPr>
        </p:nvSpPr>
        <p:spPr>
          <a:xfrm>
            <a:off x="179512" y="3429001"/>
            <a:ext cx="4752528" cy="2376264"/>
          </a:xfrm>
        </p:spPr>
        <p:txBody>
          <a:bodyPr>
            <a:normAutofit fontScale="25000" lnSpcReduction="20000"/>
          </a:bodyPr>
          <a:lstStyle/>
          <a:p>
            <a:pPr algn="just"/>
            <a:endParaRPr lang="tr-TR" dirty="0" smtClean="0"/>
          </a:p>
          <a:p>
            <a:pPr algn="just"/>
            <a:endParaRPr lang="tr-TR" dirty="0"/>
          </a:p>
          <a:p>
            <a:pPr marL="0" indent="0" algn="just">
              <a:buNone/>
            </a:pPr>
            <a:endParaRPr lang="tr-TR" sz="6400" dirty="0" smtClean="0"/>
          </a:p>
          <a:p>
            <a:pPr marL="0" indent="0" algn="just">
              <a:buNone/>
            </a:pPr>
            <a:r>
              <a:rPr lang="tr-TR" sz="6400" dirty="0" smtClean="0"/>
              <a:t>Z </a:t>
            </a:r>
            <a:r>
              <a:rPr lang="tr-TR" sz="6400" dirty="0"/>
              <a:t>kuşağının </a:t>
            </a:r>
            <a:r>
              <a:rPr lang="tr-TR" sz="6400" dirty="0" smtClean="0"/>
              <a:t>eksileri şunlardır: Örneğin </a:t>
            </a:r>
            <a:r>
              <a:rPr lang="tr-TR" sz="6400" dirty="0"/>
              <a:t>bu özel </a:t>
            </a:r>
            <a:r>
              <a:rPr lang="tr-TR" sz="6400" dirty="0" smtClean="0"/>
              <a:t>çocuklar, </a:t>
            </a:r>
            <a:r>
              <a:rPr lang="tr-TR" sz="6400" dirty="0"/>
              <a:t>ikili ilişkilerde pek de başarılı sayılmazlar. Yüz yüze iletişimden daha çok, sosyal ağlara öncelik vermeleri çoğu zaman yalnız kalmalarına neden olabilir. Takım çalışmasına yatkın olmamaları, istediklerinden emin ve kurallardan hoşlanmıyor olmaları da, başta ailesi ve arkadaşları olmak üzere, pek çok kişiyle çatışmaya girmeleriyle sonuçlanabilir. </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1840" y="2016716"/>
            <a:ext cx="3168352" cy="1844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ikdörtgen 4"/>
          <p:cNvSpPr/>
          <p:nvPr/>
        </p:nvSpPr>
        <p:spPr>
          <a:xfrm>
            <a:off x="5652120" y="3284984"/>
            <a:ext cx="3168352" cy="2092881"/>
          </a:xfrm>
          <a:prstGeom prst="rect">
            <a:avLst/>
          </a:prstGeom>
        </p:spPr>
        <p:txBody>
          <a:bodyPr wrap="square">
            <a:spAutoFit/>
          </a:bodyPr>
          <a:lstStyle/>
          <a:p>
            <a:pPr algn="just"/>
            <a:endParaRPr lang="tr-TR" dirty="0" smtClean="0"/>
          </a:p>
          <a:p>
            <a:pPr algn="just"/>
            <a:endParaRPr lang="tr-TR" sz="1600" dirty="0" smtClean="0"/>
          </a:p>
          <a:p>
            <a:pPr algn="just"/>
            <a:r>
              <a:rPr lang="tr-TR" sz="1600" dirty="0" smtClean="0"/>
              <a:t>Z </a:t>
            </a:r>
            <a:r>
              <a:rPr lang="tr-TR" sz="1600" dirty="0"/>
              <a:t>kuşağı çocuklarının dünyada olup bitenin farkında olmaları, bilginin izinden gitmeleri, öz güvenli olmaları, ne istediklerini iyi bilmeleri, kendilerini iyi ifade etmeleri artı özellikleridir.</a:t>
            </a:r>
          </a:p>
        </p:txBody>
      </p:sp>
      <p:sp>
        <p:nvSpPr>
          <p:cNvPr id="7" name="Dikdörtgen 6"/>
          <p:cNvSpPr/>
          <p:nvPr/>
        </p:nvSpPr>
        <p:spPr>
          <a:xfrm>
            <a:off x="1475656" y="908720"/>
            <a:ext cx="6192688" cy="1107996"/>
          </a:xfrm>
          <a:prstGeom prst="rect">
            <a:avLst/>
          </a:prstGeom>
        </p:spPr>
        <p:txBody>
          <a:bodyPr wrap="square">
            <a:spAutoFit/>
          </a:bodyPr>
          <a:lstStyle/>
          <a:p>
            <a:pPr algn="just"/>
            <a:r>
              <a:rPr lang="tr-TR" dirty="0"/>
              <a:t> </a:t>
            </a:r>
            <a:r>
              <a:rPr lang="tr-TR" sz="1600" dirty="0"/>
              <a:t>İngiltere 'de yapılan bir araştırmada, bebeklerin yüzde 10'unun ilk kullandığı kelimenin "tablet" olduğu ortaya çıktı. 3 bin 614 kişi ile yapılan araştırmaya katılan her 8 ebeveynden biri, bebeklerinin ilk kelimesinin "tablet" olduğunu belirtti. </a:t>
            </a:r>
          </a:p>
        </p:txBody>
      </p:sp>
    </p:spTree>
    <p:extLst>
      <p:ext uri="{BB962C8B-B14F-4D97-AF65-F5344CB8AC3E}">
        <p14:creationId xmlns:p14="http://schemas.microsoft.com/office/powerpoint/2010/main" val="29800139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fi-FI" dirty="0"/>
              <a:t>Z KUŞAĞININ ANNE BABASI OLMAK… </a:t>
            </a:r>
            <a:endParaRPr lang="tr-TR" dirty="0"/>
          </a:p>
        </p:txBody>
      </p:sp>
      <p:sp>
        <p:nvSpPr>
          <p:cNvPr id="5" name="İçerik Yer Tutucusu 4"/>
          <p:cNvSpPr>
            <a:spLocks noGrp="1"/>
          </p:cNvSpPr>
          <p:nvPr>
            <p:ph sz="half" idx="2"/>
          </p:nvPr>
        </p:nvSpPr>
        <p:spPr/>
        <p:txBody>
          <a:bodyPr>
            <a:normAutofit/>
          </a:bodyPr>
          <a:lstStyle/>
          <a:p>
            <a:pPr algn="just"/>
            <a:r>
              <a:rPr lang="tr-TR" sz="2000" dirty="0"/>
              <a:t>Bu kuşağın ebeveynleri genellikle bir-iki çocuklu ve çalışan anne-babadan oluşur. </a:t>
            </a:r>
            <a:endParaRPr lang="tr-TR" sz="2000" dirty="0" smtClean="0"/>
          </a:p>
          <a:p>
            <a:pPr algn="just"/>
            <a:r>
              <a:rPr lang="tr-TR" sz="2000" dirty="0" smtClean="0"/>
              <a:t>Bu </a:t>
            </a:r>
            <a:r>
              <a:rPr lang="tr-TR" sz="2000" dirty="0"/>
              <a:t>kuşağın, helikopter veli olarak adlandırılan sürekli çocuğunun başında bir helikopter gibi dönen ve sorun gördüğü zaman çocuğuna sorunu ile baş etme veya çözme fırsatı tanımadan onun için işe koşan ebeveynleri vardır. </a:t>
            </a:r>
          </a:p>
        </p:txBody>
      </p:sp>
      <p:pic>
        <p:nvPicPr>
          <p:cNvPr id="7170"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772816"/>
            <a:ext cx="4176464"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34806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400" dirty="0"/>
              <a:t>Helikopter Anne-Babalarla </a:t>
            </a:r>
            <a:r>
              <a:rPr lang="tr-TR" sz="2400" dirty="0" smtClean="0"/>
              <a:t>Büyüyen Çocuklarının</a:t>
            </a:r>
            <a:br>
              <a:rPr lang="tr-TR" sz="2400" dirty="0" smtClean="0"/>
            </a:br>
            <a:r>
              <a:rPr lang="tr-TR" sz="2400" dirty="0" smtClean="0"/>
              <a:t> Tipik Özellikleri Nelerdir</a:t>
            </a:r>
            <a:r>
              <a:rPr lang="tr-TR" sz="2400" dirty="0"/>
              <a:t>?</a:t>
            </a:r>
            <a:br>
              <a:rPr lang="tr-TR" sz="2400" dirty="0"/>
            </a:br>
            <a:endParaRPr lang="tr-TR" sz="2400" dirty="0"/>
          </a:p>
        </p:txBody>
      </p:sp>
      <p:sp>
        <p:nvSpPr>
          <p:cNvPr id="3" name="İçerik Yer Tutucusu 2"/>
          <p:cNvSpPr>
            <a:spLocks noGrp="1"/>
          </p:cNvSpPr>
          <p:nvPr>
            <p:ph idx="1"/>
          </p:nvPr>
        </p:nvSpPr>
        <p:spPr/>
        <p:txBody>
          <a:bodyPr>
            <a:normAutofit/>
          </a:bodyPr>
          <a:lstStyle/>
          <a:p>
            <a:r>
              <a:rPr lang="tr-TR" sz="2000" dirty="0" smtClean="0"/>
              <a:t>-</a:t>
            </a:r>
            <a:r>
              <a:rPr lang="tr-TR" sz="2000" dirty="0"/>
              <a:t>Şişirilmiş bir egoya sahip</a:t>
            </a:r>
          </a:p>
          <a:p>
            <a:r>
              <a:rPr lang="tr-TR" sz="2000" dirty="0"/>
              <a:t>- Düşük öz saygı ve yeterlilik duygusu</a:t>
            </a:r>
          </a:p>
          <a:p>
            <a:r>
              <a:rPr lang="tr-TR" sz="2000" dirty="0"/>
              <a:t>-Bastırılmış kişilik</a:t>
            </a:r>
          </a:p>
          <a:p>
            <a:r>
              <a:rPr lang="tr-TR" sz="2000" dirty="0"/>
              <a:t>- Sağduyudan yoksun</a:t>
            </a:r>
          </a:p>
          <a:p>
            <a:r>
              <a:rPr lang="tr-TR" sz="2000" dirty="0"/>
              <a:t>- Karar vermekte zorlanan</a:t>
            </a:r>
          </a:p>
          <a:p>
            <a:r>
              <a:rPr lang="tr-TR" sz="2000" dirty="0"/>
              <a:t>- Problem çözme becerisi gelişmemiş</a:t>
            </a:r>
          </a:p>
          <a:p>
            <a:r>
              <a:rPr lang="tr-TR" sz="2000" dirty="0"/>
              <a:t>- Daha iyiyi yapma ve çabalama isteği </a:t>
            </a:r>
            <a:r>
              <a:rPr lang="tr-TR" sz="2000" dirty="0" smtClean="0"/>
              <a:t>düşük</a:t>
            </a:r>
          </a:p>
          <a:p>
            <a:r>
              <a:rPr lang="tr-TR" sz="2000" dirty="0" smtClean="0"/>
              <a:t>Sorumluluk duygusu düşük</a:t>
            </a:r>
            <a:endParaRPr lang="tr-TR" sz="2000" dirty="0"/>
          </a:p>
          <a:p>
            <a:r>
              <a:rPr lang="tr-TR" sz="2000" dirty="0" smtClean="0"/>
              <a:t>-Aileye </a:t>
            </a:r>
            <a:r>
              <a:rPr lang="tr-TR" sz="2000" dirty="0"/>
              <a:t>bağımlı</a:t>
            </a:r>
          </a:p>
          <a:p>
            <a:endParaRPr lang="tr-TR" dirty="0"/>
          </a:p>
        </p:txBody>
      </p:sp>
    </p:spTree>
    <p:extLst>
      <p:ext uri="{BB962C8B-B14F-4D97-AF65-F5344CB8AC3E}">
        <p14:creationId xmlns:p14="http://schemas.microsoft.com/office/powerpoint/2010/main" val="3083862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457200" y="1600201"/>
            <a:ext cx="4114800" cy="3052936"/>
          </a:xfrm>
        </p:spPr>
        <p:txBody>
          <a:bodyPr>
            <a:normAutofit fontScale="77500" lnSpcReduction="20000"/>
          </a:bodyPr>
          <a:lstStyle/>
          <a:p>
            <a:pPr algn="just"/>
            <a:r>
              <a:rPr lang="tr-TR" sz="2200" dirty="0"/>
              <a:t>Bu şekilde büyüyen </a:t>
            </a:r>
            <a:r>
              <a:rPr lang="tr-TR" sz="2200" dirty="0" smtClean="0"/>
              <a:t>çocuklar özellikle ergenlik döneminde anne babayla şiddetli çatışmalar yaşayacaktır.</a:t>
            </a:r>
          </a:p>
          <a:p>
            <a:pPr algn="just"/>
            <a:r>
              <a:rPr lang="tr-TR" sz="2200" dirty="0" smtClean="0"/>
              <a:t>Çocuklarımıza </a:t>
            </a:r>
            <a:r>
              <a:rPr lang="tr-TR" sz="2200" dirty="0"/>
              <a:t>iyilik yaptığımızı düşünürken, onların hayatta kalabilmek için gerekli olan becerilerini ve kalkanlarını geliştirmesine engel oluyoruz. </a:t>
            </a:r>
            <a:endParaRPr lang="tr-TR" sz="2200" dirty="0" smtClean="0"/>
          </a:p>
          <a:p>
            <a:pPr algn="just"/>
            <a:r>
              <a:rPr lang="tr-TR" sz="2200" dirty="0" smtClean="0"/>
              <a:t>Biz çocuğumuzun hayat boyu eli ayağı ve koruyucu kalkanları olamayız.</a:t>
            </a:r>
          </a:p>
          <a:p>
            <a:pPr algn="just"/>
            <a:r>
              <a:rPr lang="tr-TR" sz="2200" dirty="0" smtClean="0"/>
              <a:t>Çocukların hata </a:t>
            </a:r>
            <a:r>
              <a:rPr lang="tr-TR" sz="2200" dirty="0"/>
              <a:t>yaparak öğrenmesine, hayal kırıklar yaşamasına, mücadele etmesine izin </a:t>
            </a:r>
            <a:r>
              <a:rPr lang="tr-TR" sz="2200" dirty="0" smtClean="0"/>
              <a:t>vermek gerekir. </a:t>
            </a:r>
          </a:p>
          <a:p>
            <a:endParaRPr lang="tr-TR" dirty="0"/>
          </a:p>
        </p:txBody>
      </p:sp>
      <p:pic>
        <p:nvPicPr>
          <p:cNvPr id="266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1623808"/>
            <a:ext cx="35052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4711718"/>
            <a:ext cx="3389313" cy="201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6608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563888" y="274638"/>
            <a:ext cx="5122911" cy="1143000"/>
          </a:xfrm>
        </p:spPr>
        <p:txBody>
          <a:bodyPr>
            <a:normAutofit/>
          </a:bodyPr>
          <a:lstStyle/>
          <a:p>
            <a:r>
              <a:rPr lang="fi-FI" sz="2000" dirty="0"/>
              <a:t>Z KUŞAĞININ ANNE BABASI OLMAK… </a:t>
            </a:r>
            <a:endParaRPr lang="tr-TR" sz="2000" dirty="0"/>
          </a:p>
        </p:txBody>
      </p:sp>
      <p:sp>
        <p:nvSpPr>
          <p:cNvPr id="4" name="İçerik Yer Tutucusu 3"/>
          <p:cNvSpPr>
            <a:spLocks noGrp="1"/>
          </p:cNvSpPr>
          <p:nvPr>
            <p:ph sz="half" idx="2"/>
          </p:nvPr>
        </p:nvSpPr>
        <p:spPr/>
        <p:txBody>
          <a:bodyPr>
            <a:normAutofit fontScale="70000" lnSpcReduction="20000"/>
          </a:bodyPr>
          <a:lstStyle/>
          <a:p>
            <a:pPr algn="just"/>
            <a:r>
              <a:rPr lang="tr-TR" dirty="0"/>
              <a:t>Tahmin edileceği üzere Z çocuğunu anlama ve iletişim </a:t>
            </a:r>
            <a:r>
              <a:rPr lang="tr-TR" dirty="0" smtClean="0"/>
              <a:t>kurmada, </a:t>
            </a:r>
            <a:r>
              <a:rPr lang="tr-TR" dirty="0"/>
              <a:t>Y Kuşağı ebeveyni X kuşağı ebeveynine göre daha avantajlı konumdadır</a:t>
            </a:r>
            <a:r>
              <a:rPr lang="tr-TR" dirty="0" smtClean="0"/>
              <a:t>.</a:t>
            </a:r>
          </a:p>
          <a:p>
            <a:pPr algn="just"/>
            <a:r>
              <a:rPr lang="tr-TR" dirty="0" smtClean="0"/>
              <a:t> </a:t>
            </a:r>
            <a:r>
              <a:rPr lang="tr-TR" dirty="0"/>
              <a:t>Onların bitip tükenmeyen enerjilerine ve duygusal ihtiyaçlarına yetebilmek; çok çeşitli olan ilgi ve yeteneklerine göre oyun ve etkinlik üretebilmek; her gün bir yenisi piyasaya sürülen oyuncak, bilgisayar oyunu, cep telefonu, tablet, </a:t>
            </a:r>
            <a:r>
              <a:rPr lang="tr-TR" dirty="0" err="1"/>
              <a:t>IPad</a:t>
            </a:r>
            <a:r>
              <a:rPr lang="tr-TR" dirty="0"/>
              <a:t> vb. ürünün tüketim hızına bütçe yetiştirebilmek için gerçekten üst düzey bir performans gerektiriyor. </a:t>
            </a:r>
          </a:p>
        </p:txBody>
      </p:sp>
      <p:pic>
        <p:nvPicPr>
          <p:cNvPr id="8194"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1849408"/>
            <a:ext cx="2665512" cy="1711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7689" y="3573016"/>
            <a:ext cx="2390775"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7690" y="260648"/>
            <a:ext cx="2724150"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8"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7704" y="5019037"/>
            <a:ext cx="2599358" cy="1650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23034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xfrm>
            <a:off x="457200" y="274638"/>
            <a:ext cx="8229600" cy="706090"/>
          </a:xfrm>
        </p:spPr>
        <p:txBody>
          <a:bodyPr>
            <a:normAutofit fontScale="90000"/>
          </a:bodyPr>
          <a:lstStyle/>
          <a:p>
            <a:r>
              <a:rPr lang="tr-TR" dirty="0"/>
              <a:t>Kuşak Nedir?</a:t>
            </a:r>
          </a:p>
        </p:txBody>
      </p:sp>
      <p:sp>
        <p:nvSpPr>
          <p:cNvPr id="5" name="İçerik Yer Tutucusu 4"/>
          <p:cNvSpPr>
            <a:spLocks noGrp="1"/>
          </p:cNvSpPr>
          <p:nvPr>
            <p:ph idx="1"/>
          </p:nvPr>
        </p:nvSpPr>
        <p:spPr>
          <a:xfrm>
            <a:off x="457200" y="3573016"/>
            <a:ext cx="7643192" cy="1512167"/>
          </a:xfrm>
        </p:spPr>
        <p:txBody>
          <a:bodyPr>
            <a:normAutofit fontScale="77500" lnSpcReduction="20000"/>
          </a:bodyPr>
          <a:lstStyle/>
          <a:p>
            <a:pPr algn="just"/>
            <a:endParaRPr lang="tr-TR" sz="2000" dirty="0" smtClean="0"/>
          </a:p>
          <a:p>
            <a:pPr algn="just"/>
            <a:endParaRPr lang="tr-TR" sz="2000" dirty="0"/>
          </a:p>
          <a:p>
            <a:pPr marL="0" indent="0" algn="ctr">
              <a:buNone/>
            </a:pPr>
            <a:r>
              <a:rPr lang="tr-TR" sz="2900" dirty="0" smtClean="0"/>
              <a:t>Aynı </a:t>
            </a:r>
            <a:r>
              <a:rPr lang="tr-TR" sz="2900" dirty="0"/>
              <a:t>zaman aralığında doğmuş ve benzer kültürel olayları paylaşmış, benzer sorumluluklar yüklenmiş insan topluluklarına “kuşak” adı verilir. </a:t>
            </a:r>
            <a:endParaRPr lang="tr-TR" sz="2900" dirty="0" smtClean="0"/>
          </a:p>
        </p:txBody>
      </p:sp>
      <p:pic>
        <p:nvPicPr>
          <p:cNvPr id="25602" name="Picture 2" descr="yaşlılar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124744"/>
            <a:ext cx="2907407" cy="1959100"/>
          </a:xfrm>
          <a:prstGeom prst="rect">
            <a:avLst/>
          </a:prstGeom>
          <a:noFill/>
          <a:extLst>
            <a:ext uri="{909E8E84-426E-40DD-AFC4-6F175D3DCCD1}">
              <a14:hiddenFill xmlns:a14="http://schemas.microsoft.com/office/drawing/2010/main">
                <a:solidFill>
                  <a:srgbClr val="FFFFFF"/>
                </a:solidFill>
              </a14:hiddenFill>
            </a:ext>
          </a:extLst>
        </p:spPr>
      </p:pic>
      <p:pic>
        <p:nvPicPr>
          <p:cNvPr id="2560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2514" y="1124744"/>
            <a:ext cx="2657475" cy="1924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5" name="Picture 5" descr="z kuşağı ile ilgili gö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19989" y="1052736"/>
            <a:ext cx="2972491" cy="1926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59457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Olası çatışma konuları ve alınabilecek önlemler? </a:t>
            </a:r>
          </a:p>
        </p:txBody>
      </p:sp>
      <p:sp>
        <p:nvSpPr>
          <p:cNvPr id="3" name="İçerik Yer Tutucusu 2"/>
          <p:cNvSpPr>
            <a:spLocks noGrp="1"/>
          </p:cNvSpPr>
          <p:nvPr>
            <p:ph sz="half" idx="1"/>
          </p:nvPr>
        </p:nvSpPr>
        <p:spPr>
          <a:xfrm>
            <a:off x="457200" y="1600200"/>
            <a:ext cx="4038600" cy="4853136"/>
          </a:xfrm>
        </p:spPr>
        <p:txBody>
          <a:bodyPr>
            <a:normAutofit fontScale="62500" lnSpcReduction="20000"/>
          </a:bodyPr>
          <a:lstStyle/>
          <a:p>
            <a:pPr algn="just"/>
            <a:r>
              <a:rPr lang="tr-TR" dirty="0" smtClean="0"/>
              <a:t>Z </a:t>
            </a:r>
            <a:r>
              <a:rPr lang="tr-TR" dirty="0"/>
              <a:t>kuşağı çocukları, teknolojiye </a:t>
            </a:r>
            <a:r>
              <a:rPr lang="tr-TR" dirty="0" smtClean="0"/>
              <a:t>olan düşkünlükleri</a:t>
            </a:r>
            <a:r>
              <a:rPr lang="tr-TR" dirty="0"/>
              <a:t>, zaman </a:t>
            </a:r>
            <a:r>
              <a:rPr lang="tr-TR" dirty="0" smtClean="0"/>
              <a:t>zaman doyumsuzluğa </a:t>
            </a:r>
            <a:r>
              <a:rPr lang="tr-TR" dirty="0"/>
              <a:t>varabilen istekleri, </a:t>
            </a:r>
            <a:r>
              <a:rPr lang="tr-TR" dirty="0" smtClean="0"/>
              <a:t>kural tanımaz </a:t>
            </a:r>
            <a:r>
              <a:rPr lang="tr-TR" dirty="0"/>
              <a:t>oluşları gibi nedenlerle </a:t>
            </a:r>
            <a:r>
              <a:rPr lang="tr-TR" dirty="0" smtClean="0"/>
              <a:t>aileleriyle çatışma </a:t>
            </a:r>
            <a:r>
              <a:rPr lang="tr-TR" dirty="0"/>
              <a:t>yaşayabilir. Sürekli cep telefonu </a:t>
            </a:r>
            <a:r>
              <a:rPr lang="tr-TR" dirty="0" smtClean="0"/>
              <a:t>ve internetle </a:t>
            </a:r>
            <a:r>
              <a:rPr lang="tr-TR" dirty="0"/>
              <a:t>meşgul olan bu </a:t>
            </a:r>
            <a:r>
              <a:rPr lang="tr-TR" dirty="0" smtClean="0"/>
              <a:t>çocuklar, ailelerinin </a:t>
            </a:r>
            <a:r>
              <a:rPr lang="tr-TR" dirty="0"/>
              <a:t>sınırlandırma veya </a:t>
            </a:r>
            <a:r>
              <a:rPr lang="tr-TR" dirty="0" smtClean="0"/>
              <a:t>engelleriyle karşılaşır</a:t>
            </a:r>
            <a:r>
              <a:rPr lang="tr-TR" dirty="0"/>
              <a:t>. Bu çocukların istekleri </a:t>
            </a:r>
            <a:r>
              <a:rPr lang="tr-TR" dirty="0" smtClean="0"/>
              <a:t>ve ihtiyaçları </a:t>
            </a:r>
            <a:r>
              <a:rPr lang="tr-TR" dirty="0"/>
              <a:t>sosyal ağlardaki beğeniler ve </a:t>
            </a:r>
            <a:r>
              <a:rPr lang="tr-TR" dirty="0" smtClean="0"/>
              <a:t>gündemle  belirlenirken aile kendi geleneksel tutumunda </a:t>
            </a:r>
            <a:r>
              <a:rPr lang="tr-TR" dirty="0"/>
              <a:t>ısrar edebilir</a:t>
            </a:r>
            <a:r>
              <a:rPr lang="tr-TR" dirty="0" smtClean="0"/>
              <a:t>.</a:t>
            </a:r>
          </a:p>
          <a:p>
            <a:pPr algn="just"/>
            <a:r>
              <a:rPr lang="tr-TR" dirty="0" smtClean="0"/>
              <a:t> Aileler çocuklarının </a:t>
            </a:r>
            <a:r>
              <a:rPr lang="tr-TR" dirty="0"/>
              <a:t>savurgan, uyumsuz, </a:t>
            </a:r>
            <a:r>
              <a:rPr lang="tr-TR" dirty="0" smtClean="0"/>
              <a:t>iletişim sorunlu </a:t>
            </a:r>
            <a:r>
              <a:rPr lang="tr-TR" dirty="0"/>
              <a:t>olduğunu düşünebilir, bu </a:t>
            </a:r>
            <a:r>
              <a:rPr lang="tr-TR" dirty="0" smtClean="0"/>
              <a:t>konuda çocuğa </a:t>
            </a:r>
            <a:r>
              <a:rPr lang="tr-TR" dirty="0"/>
              <a:t>baskı </a:t>
            </a:r>
            <a:r>
              <a:rPr lang="tr-TR" dirty="0" smtClean="0"/>
              <a:t>uygulayabilir</a:t>
            </a:r>
            <a:r>
              <a:rPr lang="tr-TR" dirty="0"/>
              <a:t> </a:t>
            </a:r>
            <a:r>
              <a:rPr lang="tr-TR" dirty="0" smtClean="0"/>
              <a:t>(Kuşak Çatışması). Bu durumda çocuk </a:t>
            </a:r>
            <a:r>
              <a:rPr lang="tr-TR" dirty="0"/>
              <a:t>da öz güvenli bir birey olarak </a:t>
            </a:r>
            <a:r>
              <a:rPr lang="tr-TR" dirty="0" smtClean="0"/>
              <a:t>tepki gösterir </a:t>
            </a:r>
            <a:r>
              <a:rPr lang="tr-TR" dirty="0"/>
              <a:t>ve sorunlar çığ gibi </a:t>
            </a:r>
            <a:r>
              <a:rPr lang="tr-TR" dirty="0" smtClean="0"/>
              <a:t>büyüyerek devam </a:t>
            </a:r>
            <a:r>
              <a:rPr lang="tr-TR" dirty="0"/>
              <a:t>eder. </a:t>
            </a:r>
            <a:endParaRPr lang="tr-TR" dirty="0" smtClean="0"/>
          </a:p>
          <a:p>
            <a:endParaRPr lang="tr-TR" dirty="0"/>
          </a:p>
        </p:txBody>
      </p:sp>
      <p:pic>
        <p:nvPicPr>
          <p:cNvPr id="9218"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1700808"/>
            <a:ext cx="3024336" cy="1996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54973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Olası çatışma konuları ve alınabilecek önlemler? </a:t>
            </a:r>
          </a:p>
        </p:txBody>
      </p:sp>
      <p:sp>
        <p:nvSpPr>
          <p:cNvPr id="3" name="İçerik Yer Tutucusu 2"/>
          <p:cNvSpPr>
            <a:spLocks noGrp="1"/>
          </p:cNvSpPr>
          <p:nvPr>
            <p:ph sz="half" idx="1"/>
          </p:nvPr>
        </p:nvSpPr>
        <p:spPr>
          <a:xfrm>
            <a:off x="457200" y="1600201"/>
            <a:ext cx="3826768" cy="4133056"/>
          </a:xfrm>
        </p:spPr>
        <p:txBody>
          <a:bodyPr>
            <a:normAutofit fontScale="62500" lnSpcReduction="20000"/>
          </a:bodyPr>
          <a:lstStyle/>
          <a:p>
            <a:pPr algn="just"/>
            <a:r>
              <a:rPr lang="tr-TR" dirty="0"/>
              <a:t>Aileler gelişen çağa ve teknolojiye çocuklar kadar olmasa da, uyum sağlamaya çalışmalı, çocuklarının isteklerini dinlemelidir. Dinlenmediğini, önemsenmediğini düşünen çocuklar, aile ile olan bağlarını daha zayıf tutabilir</a:t>
            </a:r>
            <a:r>
              <a:rPr lang="tr-TR" dirty="0" smtClean="0"/>
              <a:t>.</a:t>
            </a:r>
          </a:p>
          <a:p>
            <a:pPr algn="just"/>
            <a:r>
              <a:rPr lang="tr-TR" dirty="0" smtClean="0"/>
              <a:t> </a:t>
            </a:r>
            <a:r>
              <a:rPr lang="tr-TR" dirty="0"/>
              <a:t>Çocuk ile anlaşma sağlanmadan internetini kapatma gibi davranış biçimlerinden uzak durulmalıdır. </a:t>
            </a:r>
            <a:endParaRPr lang="tr-TR" dirty="0" smtClean="0"/>
          </a:p>
          <a:p>
            <a:pPr algn="just"/>
            <a:r>
              <a:rPr lang="tr-TR" dirty="0" smtClean="0"/>
              <a:t>Sert </a:t>
            </a:r>
            <a:r>
              <a:rPr lang="tr-TR" dirty="0"/>
              <a:t>yasaklar yerine, çocuğun o an için neyle uğraştığı ve kiminle bağlantıda olduğu ile ilgilenilmesi daha doğru olur. </a:t>
            </a:r>
            <a:endParaRPr lang="tr-TR" dirty="0" smtClean="0"/>
          </a:p>
          <a:p>
            <a:pPr algn="just"/>
            <a:r>
              <a:rPr lang="tr-TR" dirty="0" smtClean="0"/>
              <a:t>Ayrıca </a:t>
            </a:r>
            <a:r>
              <a:rPr lang="tr-TR" dirty="0"/>
              <a:t>ailecek yapılacak keyifli ve düzenli aktivitelerin de olması büyük önem taşımaktadır. </a:t>
            </a:r>
          </a:p>
          <a:p>
            <a:endParaRPr lang="tr-TR" dirty="0"/>
          </a:p>
        </p:txBody>
      </p:sp>
      <p:pic>
        <p:nvPicPr>
          <p:cNvPr id="7170"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5076056" y="1457347"/>
            <a:ext cx="3816424" cy="2226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5589240"/>
            <a:ext cx="2808288"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7"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52169" y="3717032"/>
            <a:ext cx="3736255" cy="2031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07522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Olası çatışma konuları ve alınabilecek önlemler? </a:t>
            </a:r>
          </a:p>
        </p:txBody>
      </p:sp>
      <p:sp>
        <p:nvSpPr>
          <p:cNvPr id="3" name="İçerik Yer Tutucusu 2"/>
          <p:cNvSpPr>
            <a:spLocks noGrp="1"/>
          </p:cNvSpPr>
          <p:nvPr>
            <p:ph sz="half" idx="1"/>
          </p:nvPr>
        </p:nvSpPr>
        <p:spPr>
          <a:xfrm>
            <a:off x="251520" y="1600201"/>
            <a:ext cx="4244280" cy="3412975"/>
          </a:xfrm>
        </p:spPr>
        <p:txBody>
          <a:bodyPr>
            <a:normAutofit fontScale="77500" lnSpcReduction="20000"/>
          </a:bodyPr>
          <a:lstStyle/>
          <a:p>
            <a:pPr algn="just"/>
            <a:r>
              <a:rPr lang="tr-TR" sz="2400" dirty="0"/>
              <a:t>Bu çocuklar işbirliği, yardımlaşma ve başarma duygusunu çok severler, "şunu getir" "bunu getir" gibi emirler vermektense "bana yardım edersen çok sevinirim" denirse, onların hem yardıma koştukları hem de çok mutlu olduklarını görülecektir. </a:t>
            </a:r>
          </a:p>
          <a:p>
            <a:pPr algn="just"/>
            <a:r>
              <a:rPr lang="tr-TR" sz="2400" dirty="0"/>
              <a:t>Genellikle bir işe başlamakta güçlük çekerler, sevdikleri işi ve zamanını bulduklarında ise iki üç işi birden </a:t>
            </a:r>
            <a:r>
              <a:rPr lang="tr-TR" sz="2400" dirty="0" smtClean="0"/>
              <a:t>yapabilirler. (örnek</a:t>
            </a:r>
            <a:r>
              <a:rPr lang="tr-TR" sz="2400" dirty="0"/>
              <a:t>; aynı anda zihinden matematik yaparken </a:t>
            </a:r>
            <a:r>
              <a:rPr lang="tr-TR" sz="2400" dirty="0" err="1"/>
              <a:t>Tv.deki</a:t>
            </a:r>
            <a:r>
              <a:rPr lang="tr-TR" sz="2400" dirty="0"/>
              <a:t> çizgi filmi izleyebilirler).</a:t>
            </a:r>
          </a:p>
          <a:p>
            <a:endParaRPr lang="tr-TR" dirty="0"/>
          </a:p>
        </p:txBody>
      </p:sp>
      <p:pic>
        <p:nvPicPr>
          <p:cNvPr id="19458"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1556793"/>
            <a:ext cx="3960439" cy="3377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5445125"/>
            <a:ext cx="2808288"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94766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Olası çatışma konuları ve alınabilecek önlemler? </a:t>
            </a:r>
          </a:p>
        </p:txBody>
      </p:sp>
      <p:sp>
        <p:nvSpPr>
          <p:cNvPr id="3" name="İçerik Yer Tutucusu 2"/>
          <p:cNvSpPr>
            <a:spLocks noGrp="1"/>
          </p:cNvSpPr>
          <p:nvPr>
            <p:ph sz="half" idx="1"/>
          </p:nvPr>
        </p:nvSpPr>
        <p:spPr>
          <a:xfrm>
            <a:off x="179512" y="1600200"/>
            <a:ext cx="3600400" cy="4525963"/>
          </a:xfrm>
        </p:spPr>
        <p:txBody>
          <a:bodyPr>
            <a:normAutofit fontScale="55000" lnSpcReduction="20000"/>
          </a:bodyPr>
          <a:lstStyle/>
          <a:p>
            <a:pPr algn="just"/>
            <a:r>
              <a:rPr lang="tr-TR" dirty="0"/>
              <a:t>“Z kuşağı çocukları”, bilgiye rahatlıkla ulaşabilirler, ancak, bilgilerin çokluğuyla başa çıkmak, onları sınıflayabilmek ve </a:t>
            </a:r>
            <a:r>
              <a:rPr lang="tr-TR" dirty="0" smtClean="0"/>
              <a:t>etkileşimlerini </a:t>
            </a:r>
            <a:r>
              <a:rPr lang="tr-TR" dirty="0"/>
              <a:t>iyi kullanabilmek de </a:t>
            </a:r>
            <a:r>
              <a:rPr lang="tr-TR" dirty="0" smtClean="0"/>
              <a:t>ayrı </a:t>
            </a:r>
            <a:r>
              <a:rPr lang="tr-TR" dirty="0"/>
              <a:t>bir beceri istiyor. Bu alanda ebeveynlerin çocuklarına yardımcı olmaları gerekiyor. </a:t>
            </a:r>
            <a:endParaRPr lang="tr-TR" dirty="0" smtClean="0"/>
          </a:p>
          <a:p>
            <a:pPr algn="just"/>
            <a:r>
              <a:rPr lang="tr-TR" dirty="0" smtClean="0"/>
              <a:t>Anne </a:t>
            </a:r>
            <a:r>
              <a:rPr lang="tr-TR" dirty="0"/>
              <a:t>ve babaların, kişisel verilerin yanlış ellere ulaşmaması için çocuklarını dikkatli kullanma konusunda hassaslaştırmaları ve çocuklarda kimin hangi verileri görmesine izin verilebileceği konusunda bilinçlendirmeleri önemlidir. </a:t>
            </a:r>
            <a:endParaRPr lang="tr-TR" dirty="0" smtClean="0"/>
          </a:p>
          <a:p>
            <a:pPr algn="just"/>
            <a:r>
              <a:rPr lang="tr-TR" dirty="0" smtClean="0"/>
              <a:t>Bu </a:t>
            </a:r>
            <a:r>
              <a:rPr lang="tr-TR" dirty="0"/>
              <a:t>sayede kendi verilerini korumayı ve örneğin cep telefonu numarası veya adresi tanımadığı kişilere sohbet ağında veya sosyal ağda vermemeyi öğrenirler. </a:t>
            </a:r>
          </a:p>
        </p:txBody>
      </p:sp>
      <p:pic>
        <p:nvPicPr>
          <p:cNvPr id="15362"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355976" y="1412776"/>
            <a:ext cx="4608512"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5445125"/>
            <a:ext cx="2808288"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78568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Z kuşağını bekleyen tehlikeler…</a:t>
            </a:r>
          </a:p>
        </p:txBody>
      </p:sp>
      <p:sp>
        <p:nvSpPr>
          <p:cNvPr id="3" name="İçerik Yer Tutucusu 2"/>
          <p:cNvSpPr>
            <a:spLocks noGrp="1"/>
          </p:cNvSpPr>
          <p:nvPr>
            <p:ph sz="half" idx="1"/>
          </p:nvPr>
        </p:nvSpPr>
        <p:spPr>
          <a:xfrm>
            <a:off x="457200" y="1600201"/>
            <a:ext cx="3898776" cy="4205064"/>
          </a:xfrm>
        </p:spPr>
        <p:txBody>
          <a:bodyPr>
            <a:normAutofit fontScale="62500" lnSpcReduction="20000"/>
          </a:bodyPr>
          <a:lstStyle/>
          <a:p>
            <a:pPr algn="just"/>
            <a:r>
              <a:rPr lang="tr-TR" dirty="0"/>
              <a:t>Dünyanın önde gelen internet ve içerik güvenliği firmalarından </a:t>
            </a:r>
            <a:r>
              <a:rPr lang="tr-TR" dirty="0" err="1"/>
              <a:t>Bitdefender’ın</a:t>
            </a:r>
            <a:r>
              <a:rPr lang="tr-TR" dirty="0"/>
              <a:t> dünya genelinde 19 bin ebeveyn üzerinde yaptığı araştırmaya göre çocukların internet üzerinden porno içeriklere ulaşma yaşı 6’ya, internet üzerinden flört etme yaşı ise 8’e düşmüş durumda</a:t>
            </a:r>
            <a:r>
              <a:rPr lang="tr-TR" dirty="0" smtClean="0"/>
              <a:t>…</a:t>
            </a:r>
          </a:p>
          <a:p>
            <a:pPr algn="just"/>
            <a:r>
              <a:rPr lang="tr-TR" dirty="0" smtClean="0"/>
              <a:t> </a:t>
            </a:r>
            <a:r>
              <a:rPr lang="tr-TR" dirty="0" err="1"/>
              <a:t>Bitdefender’in</a:t>
            </a:r>
            <a:r>
              <a:rPr lang="tr-TR" dirty="0"/>
              <a:t> </a:t>
            </a:r>
            <a:r>
              <a:rPr lang="tr-TR" dirty="0" smtClean="0"/>
              <a:t>yaptığı bu araştırmaya </a:t>
            </a:r>
            <a:r>
              <a:rPr lang="tr-TR" dirty="0"/>
              <a:t>göre çocukların ilgilendiği içeriklerin başında yüzde 11.35 ile pornografi geliyor. Ayrıca pek çok çocuk sosyal ağlarda hesap açabilmek için yaşını olduğundan büyük göstererek yalan söylüyor. </a:t>
            </a:r>
          </a:p>
        </p:txBody>
      </p:sp>
      <p:pic>
        <p:nvPicPr>
          <p:cNvPr id="16386"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1340768"/>
            <a:ext cx="3456384"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45681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Z kuşağını bekleyen tehlikeler…</a:t>
            </a:r>
          </a:p>
        </p:txBody>
      </p:sp>
      <p:sp>
        <p:nvSpPr>
          <p:cNvPr id="3" name="İçerik Yer Tutucusu 2"/>
          <p:cNvSpPr>
            <a:spLocks noGrp="1"/>
          </p:cNvSpPr>
          <p:nvPr>
            <p:ph sz="half" idx="1"/>
          </p:nvPr>
        </p:nvSpPr>
        <p:spPr>
          <a:xfrm>
            <a:off x="457200" y="1600201"/>
            <a:ext cx="4042792" cy="4421186"/>
          </a:xfrm>
        </p:spPr>
        <p:txBody>
          <a:bodyPr>
            <a:normAutofit fontScale="62500" lnSpcReduction="20000"/>
          </a:bodyPr>
          <a:lstStyle/>
          <a:p>
            <a:pPr algn="just"/>
            <a:r>
              <a:rPr lang="tr-TR" dirty="0"/>
              <a:t>Bu kuşağın ebeveynlerinin en çok dikkat etmeleri gerek husus Z kuşağının mahremiyet duygusunun zayıf olmasıdır. </a:t>
            </a:r>
            <a:endParaRPr lang="tr-TR" dirty="0" smtClean="0"/>
          </a:p>
          <a:p>
            <a:pPr algn="just"/>
            <a:r>
              <a:rPr lang="tr-TR" dirty="0" smtClean="0"/>
              <a:t>Şu </a:t>
            </a:r>
            <a:r>
              <a:rPr lang="tr-TR" dirty="0"/>
              <a:t>korkunç örnek de ülkemizden… Bilişim Hukuku Derneği'nin (BHD) internetteki sohbet odalarında yaptığı deney korkunç bir gerçeği ortaya çıkardı. 11 yaşındaki bir kız çocuğu profiliyle sohbet odalarına giren dernek yetkililerine kısa sürede 120 kişi mesaj yazdı, bu mesajlardan 65'ini ise cinsel içerikli mesajlar oluşturdu. Bazı kullanıcılar ilişki karşılığında para teklif ederken sadece 10 kişi, çocuğu uyararak sohbet odalarında olmasının doğru olmadığını yazdı ve sohbet sitesinden uzaklaştırmaya çalıştı. </a:t>
            </a:r>
          </a:p>
        </p:txBody>
      </p:sp>
      <p:pic>
        <p:nvPicPr>
          <p:cNvPr id="17410"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1700808"/>
            <a:ext cx="3960440"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28555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Z kuşağını bekleyen tehlikeler…</a:t>
            </a:r>
          </a:p>
        </p:txBody>
      </p:sp>
      <p:sp>
        <p:nvSpPr>
          <p:cNvPr id="3" name="İçerik Yer Tutucusu 2"/>
          <p:cNvSpPr>
            <a:spLocks noGrp="1"/>
          </p:cNvSpPr>
          <p:nvPr>
            <p:ph sz="half" idx="1"/>
          </p:nvPr>
        </p:nvSpPr>
        <p:spPr>
          <a:xfrm>
            <a:off x="467544" y="1712038"/>
            <a:ext cx="3970784" cy="4277072"/>
          </a:xfrm>
        </p:spPr>
        <p:txBody>
          <a:bodyPr>
            <a:normAutofit fontScale="62500" lnSpcReduction="20000"/>
          </a:bodyPr>
          <a:lstStyle/>
          <a:p>
            <a:pPr algn="just"/>
            <a:r>
              <a:rPr lang="tr-TR" dirty="0"/>
              <a:t>Bağımlılık riskine oldukça açık bir kuşak Z. Eğitim sistemi bu kuşağa göre güncellenemezse, ebeveyn ve öğretmenler yeterli düzeyde rehberlik yapamazsa yukarda bahsedilen olumlu özellikler, dezavantaja dönüşebilir. </a:t>
            </a:r>
            <a:endParaRPr lang="tr-TR" dirty="0" smtClean="0"/>
          </a:p>
          <a:p>
            <a:pPr algn="just"/>
            <a:r>
              <a:rPr lang="tr-TR" dirty="0" smtClean="0"/>
              <a:t>İnternet</a:t>
            </a:r>
            <a:r>
              <a:rPr lang="tr-TR" dirty="0"/>
              <a:t>, oyun ve ekran bağımlılığı ve buna bağlı olarak </a:t>
            </a:r>
            <a:r>
              <a:rPr lang="tr-TR" dirty="0" err="1"/>
              <a:t>obezite</a:t>
            </a:r>
            <a:r>
              <a:rPr lang="tr-TR" dirty="0"/>
              <a:t>, okula gitmeme, olumsuz rol modeller nedeniyle oluşabilecek davranış bozuklukları ve şiddet eylemleri, cinsel istismara maruz kalma, yalnızlık ve tüm bunların sonucu olarak çeşitli sosyal ve psikiyatrik sorunlar </a:t>
            </a:r>
            <a:r>
              <a:rPr lang="tr-TR" dirty="0" smtClean="0"/>
              <a:t>yaşanabilir.</a:t>
            </a:r>
            <a:endParaRPr lang="tr-TR" dirty="0"/>
          </a:p>
        </p:txBody>
      </p:sp>
      <p:pic>
        <p:nvPicPr>
          <p:cNvPr id="18434"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644008" y="1556793"/>
            <a:ext cx="3888432" cy="3456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5445125"/>
            <a:ext cx="2808288"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0174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Z kuşağını bekleyen tehlikeler…</a:t>
            </a:r>
          </a:p>
        </p:txBody>
      </p:sp>
      <p:sp>
        <p:nvSpPr>
          <p:cNvPr id="3" name="İçerik Yer Tutucusu 2"/>
          <p:cNvSpPr>
            <a:spLocks noGrp="1"/>
          </p:cNvSpPr>
          <p:nvPr>
            <p:ph sz="half" idx="1"/>
          </p:nvPr>
        </p:nvSpPr>
        <p:spPr/>
        <p:txBody>
          <a:bodyPr>
            <a:normAutofit fontScale="62500" lnSpcReduction="20000"/>
          </a:bodyPr>
          <a:lstStyle/>
          <a:p>
            <a:pPr algn="just"/>
            <a:r>
              <a:rPr lang="tr-TR" dirty="0"/>
              <a:t>Özellikle küçük çocuklarda çocukların kendilerine uygun olmayan uygulama ve internet sayfalarını açmalarını önlemek için mobil cihazların internet erişimi aktivasyonunun durdurulması önerilir</a:t>
            </a:r>
            <a:r>
              <a:rPr lang="tr-TR" dirty="0" smtClean="0"/>
              <a:t>.</a:t>
            </a:r>
          </a:p>
          <a:p>
            <a:pPr algn="just"/>
            <a:r>
              <a:rPr lang="tr-TR" dirty="0" smtClean="0"/>
              <a:t> </a:t>
            </a:r>
            <a:r>
              <a:rPr lang="tr-TR" dirty="0"/>
              <a:t>Bununla birlikte cihazda güvenlik ayarlarının aktive edilmesi ve gençliği koruma uygulamasının kurulması mutlaka önerilmeye değerdir</a:t>
            </a:r>
            <a:r>
              <a:rPr lang="tr-TR" dirty="0" smtClean="0"/>
              <a:t>.</a:t>
            </a:r>
          </a:p>
          <a:p>
            <a:pPr algn="just"/>
            <a:r>
              <a:rPr lang="tr-TR" dirty="0" smtClean="0"/>
              <a:t> </a:t>
            </a:r>
            <a:r>
              <a:rPr lang="tr-TR" dirty="0"/>
              <a:t>Çocukların ellerindeki telefona, tablete veya televizyona </a:t>
            </a:r>
            <a:r>
              <a:rPr lang="tr-TR" u="sng" dirty="0"/>
              <a:t>hipnotize olmuş gibi baktığı anlar</a:t>
            </a:r>
            <a:r>
              <a:rPr lang="tr-TR" dirty="0"/>
              <a:t> çocuğun zarar görmeye başladığının bir işareti olarak </a:t>
            </a:r>
            <a:r>
              <a:rPr lang="tr-TR" dirty="0" smtClean="0"/>
              <a:t>anlaşılmalı </a:t>
            </a:r>
            <a:r>
              <a:rPr lang="tr-TR" dirty="0"/>
              <a:t>ve hemen dikkati başka bir yöne çekilmelidir. </a:t>
            </a:r>
          </a:p>
        </p:txBody>
      </p:sp>
      <p:pic>
        <p:nvPicPr>
          <p:cNvPr id="14338"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860033" y="1844824"/>
            <a:ext cx="3888432"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61659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half" idx="1"/>
          </p:nvPr>
        </p:nvSpPr>
        <p:spPr>
          <a:xfrm>
            <a:off x="395536" y="1600201"/>
            <a:ext cx="4104456" cy="3340967"/>
          </a:xfrm>
        </p:spPr>
        <p:txBody>
          <a:bodyPr>
            <a:noAutofit/>
          </a:bodyPr>
          <a:lstStyle/>
          <a:p>
            <a:r>
              <a:rPr lang="tr-TR" sz="2000" dirty="0"/>
              <a:t>Şartlar uygunsa, çocuklar tuvalete gitme alışkanlığı kazandıktan sonra kreşe gönderilmelidir. </a:t>
            </a:r>
            <a:endParaRPr lang="tr-TR" sz="2000" dirty="0" smtClean="0"/>
          </a:p>
          <a:p>
            <a:r>
              <a:rPr lang="tr-TR" sz="2000" dirty="0" smtClean="0"/>
              <a:t>Bu </a:t>
            </a:r>
            <a:r>
              <a:rPr lang="tr-TR" sz="2000" dirty="0"/>
              <a:t>çocuğun sosyalleşmesi için çok önemlidir. </a:t>
            </a:r>
            <a:endParaRPr lang="tr-TR" sz="2000" dirty="0" smtClean="0"/>
          </a:p>
          <a:p>
            <a:r>
              <a:rPr lang="tr-TR" sz="2000" dirty="0" smtClean="0"/>
              <a:t>Eğer </a:t>
            </a:r>
            <a:r>
              <a:rPr lang="tr-TR" sz="2000" dirty="0"/>
              <a:t>evde bakıcı varsa, onunla oyunlar oynadığından ve sürekli olarak ekrana maruz bırakmadığından emin olunmalıdır. </a:t>
            </a:r>
          </a:p>
        </p:txBody>
      </p:sp>
      <p:pic>
        <p:nvPicPr>
          <p:cNvPr id="13314"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1484784"/>
            <a:ext cx="3959672"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58200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395536" y="332656"/>
            <a:ext cx="4896544" cy="3816424"/>
          </a:xfrm>
        </p:spPr>
        <p:txBody>
          <a:bodyPr>
            <a:noAutofit/>
          </a:bodyPr>
          <a:lstStyle/>
          <a:p>
            <a:pPr algn="just"/>
            <a:r>
              <a:rPr lang="tr-TR" sz="1900" dirty="0"/>
              <a:t>Çocuklar teknolojik aletleri kullanabildikleri için, anne – babaları tarafından çok zeki oldukları zannediliyor</a:t>
            </a:r>
            <a:r>
              <a:rPr lang="tr-TR" sz="1900" dirty="0" smtClean="0"/>
              <a:t>.</a:t>
            </a:r>
          </a:p>
          <a:p>
            <a:pPr algn="just"/>
            <a:r>
              <a:rPr lang="tr-TR" sz="1900" dirty="0" smtClean="0"/>
              <a:t> </a:t>
            </a:r>
            <a:r>
              <a:rPr lang="tr-TR" sz="1900" dirty="0"/>
              <a:t>Oysa bu aletler çocukların anne babayı taklit ederek ve basit bir iki tekrarla öğrenebilecekleri şekilde düzenlenmiştir ve yetişkinlerin pekiştirmeleri nedeniyle çok çabuk bağımlı hale gelirler. </a:t>
            </a:r>
            <a:endParaRPr lang="tr-TR" sz="1900" dirty="0" smtClean="0"/>
          </a:p>
          <a:p>
            <a:pPr algn="just"/>
            <a:r>
              <a:rPr lang="tr-TR" sz="1900" dirty="0" smtClean="0"/>
              <a:t>Bu </a:t>
            </a:r>
            <a:r>
              <a:rPr lang="tr-TR" sz="1900" dirty="0"/>
              <a:t>nedenle ailelerin bu cihazları belli bir yaşa kadar çocuklarından uzak tutması veya süre sınırı koyarak kullanmalarına izin vermeleri gerekir. </a:t>
            </a:r>
          </a:p>
        </p:txBody>
      </p:sp>
      <p:pic>
        <p:nvPicPr>
          <p:cNvPr id="1033" name="Picture 9"/>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1052736"/>
            <a:ext cx="3204096"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descr="teknoloji ve çocuklar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4221088"/>
            <a:ext cx="3348980" cy="2175124"/>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teknoloji ve çocuklar ile ilgili gö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8104" y="3429000"/>
            <a:ext cx="3240360"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65568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Kuşak </a:t>
            </a:r>
            <a:r>
              <a:rPr lang="tr-TR" dirty="0"/>
              <a:t>F</a:t>
            </a:r>
            <a:r>
              <a:rPr lang="tr-TR" dirty="0" smtClean="0"/>
              <a:t>arkı- Kuşak Çatışması?</a:t>
            </a:r>
            <a:endParaRPr lang="tr-TR" dirty="0"/>
          </a:p>
        </p:txBody>
      </p:sp>
      <p:sp>
        <p:nvSpPr>
          <p:cNvPr id="4" name="İçerik Yer Tutucusu 3"/>
          <p:cNvSpPr>
            <a:spLocks noGrp="1"/>
          </p:cNvSpPr>
          <p:nvPr>
            <p:ph sz="half" idx="2"/>
          </p:nvPr>
        </p:nvSpPr>
        <p:spPr>
          <a:xfrm>
            <a:off x="4427984" y="1412777"/>
            <a:ext cx="4248472" cy="3672407"/>
          </a:xfrm>
        </p:spPr>
        <p:txBody>
          <a:bodyPr>
            <a:normAutofit fontScale="92500"/>
          </a:bodyPr>
          <a:lstStyle/>
          <a:p>
            <a:pPr marL="0" indent="0" algn="just">
              <a:buNone/>
            </a:pPr>
            <a:r>
              <a:rPr lang="tr-TR" sz="2200" dirty="0"/>
              <a:t>Her kuşak bir öncekini dar görüşlü, tutucu ve modası geçmiş olarak görmüş; bir sonraki kuşağı ise sorumsuz ve saygısız olarak nitelendirmiştir. Oysaki her birinin karakteri, beklentileri, yaşama amacı, içinde bulundukları koşullar, iş yapış şekilleri farklı. </a:t>
            </a:r>
            <a:r>
              <a:rPr lang="tr-TR" sz="2200" dirty="0" smtClean="0"/>
              <a:t>Bu farklılıklara bir de iletişimdeki yanlışlıklardan kaynaklanan sorunlar eklenince </a:t>
            </a:r>
            <a:r>
              <a:rPr lang="tr-TR" sz="2200" b="1" dirty="0" smtClean="0"/>
              <a:t>kuşak çatışması </a:t>
            </a:r>
            <a:r>
              <a:rPr lang="tr-TR" sz="2200" dirty="0" smtClean="0"/>
              <a:t>dediğimiz durum ortaya çıkar.</a:t>
            </a:r>
            <a:endParaRPr lang="tr-TR" sz="2200" dirty="0"/>
          </a:p>
          <a:p>
            <a:endParaRPr lang="tr-TR" dirty="0"/>
          </a:p>
        </p:txBody>
      </p:sp>
      <p:pic>
        <p:nvPicPr>
          <p:cNvPr id="4098"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340768"/>
            <a:ext cx="4104456"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03718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lvl="0" algn="just"/>
            <a:r>
              <a:rPr lang="tr-TR" sz="1500" dirty="0">
                <a:solidFill>
                  <a:prstClr val="black"/>
                </a:solidFill>
              </a:rPr>
              <a:t>Çocuğun yaşı ilerledikçe internet kullanımını denetim altına almak ve yaptırım uygulamak güçleşir. Çocuğa ‘bilgisayarı bırak, başka bir şey yap’ demek yetmez, ondan daha çok keyif alacağı bir seçenek sunulması gerekir. </a:t>
            </a:r>
            <a:r>
              <a:rPr lang="tr-TR" sz="1500" dirty="0" smtClean="0">
                <a:solidFill>
                  <a:prstClr val="black"/>
                </a:solidFill>
              </a:rPr>
              <a:t>Bu </a:t>
            </a:r>
            <a:r>
              <a:rPr lang="tr-TR" sz="1500" dirty="0">
                <a:solidFill>
                  <a:prstClr val="black"/>
                </a:solidFill>
              </a:rPr>
              <a:t>nedenle küçük yaşlarda hobi edinmeleri sağlanmalı ve gerekirse bu konuda ısrarcı olunmalıdır.</a:t>
            </a:r>
          </a:p>
        </p:txBody>
      </p:sp>
      <p:pic>
        <p:nvPicPr>
          <p:cNvPr id="4"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21" y="3356992"/>
            <a:ext cx="2876550" cy="1440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848" y="2780929"/>
            <a:ext cx="2143125"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0152" y="2636912"/>
            <a:ext cx="2784500" cy="2324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71800" y="4869160"/>
            <a:ext cx="2857500" cy="1683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68798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
            </a:r>
            <a:br>
              <a:rPr lang="tr-TR" dirty="0" smtClean="0"/>
            </a:br>
            <a:endParaRPr lang="tr-TR" dirty="0"/>
          </a:p>
        </p:txBody>
      </p:sp>
      <p:sp>
        <p:nvSpPr>
          <p:cNvPr id="4" name="Dikdörtgen 3"/>
          <p:cNvSpPr/>
          <p:nvPr/>
        </p:nvSpPr>
        <p:spPr>
          <a:xfrm>
            <a:off x="1043608" y="836712"/>
            <a:ext cx="7128792" cy="267765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lgn="ctr">
              <a:buNone/>
            </a:pPr>
            <a:r>
              <a:rPr lang="tr-TR"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Doğadan, </a:t>
            </a:r>
          </a:p>
          <a:p>
            <a:pPr marL="0" indent="0" algn="ctr">
              <a:buNone/>
            </a:pPr>
            <a:r>
              <a:rPr lang="tr-TR"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Araştırma ve Öğrenmeden,</a:t>
            </a:r>
          </a:p>
          <a:p>
            <a:pPr marL="0" indent="0" algn="ctr">
              <a:buNone/>
            </a:pPr>
            <a:r>
              <a:rPr lang="tr-TR"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Kitaptan,</a:t>
            </a:r>
          </a:p>
          <a:p>
            <a:pPr marL="0" indent="0" algn="ctr">
              <a:buNone/>
            </a:pPr>
            <a:r>
              <a:rPr lang="tr-TR"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Spor, müzik ve resimden keyif alan,</a:t>
            </a:r>
          </a:p>
          <a:p>
            <a:pPr marL="0" indent="0" algn="ctr">
              <a:buNone/>
            </a:pPr>
            <a:r>
              <a:rPr lang="tr-TR"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Hak ve sorumluluklarının farkında,</a:t>
            </a:r>
          </a:p>
          <a:p>
            <a:pPr marL="0" indent="0" algn="ctr">
              <a:buNone/>
            </a:pPr>
            <a:r>
              <a:rPr lang="tr-TR"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mutlu çocuklar yetiştirebilmenizi dileriz.</a:t>
            </a:r>
            <a:endParaRPr lang="tr-TR"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7170" name="Picture 2" descr="z kuşağı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7784" y="3717032"/>
            <a:ext cx="3744416" cy="2064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9917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p:txBody>
          <a:bodyPr>
            <a:normAutofit fontScale="90000"/>
          </a:bodyPr>
          <a:lstStyle/>
          <a:p>
            <a:r>
              <a:rPr lang="tr-TR" dirty="0"/>
              <a:t>Kuşakların Ayırt Edici Özellikleri Nelerdir?</a:t>
            </a:r>
          </a:p>
        </p:txBody>
      </p:sp>
      <p:sp>
        <p:nvSpPr>
          <p:cNvPr id="6" name="Metin Yer Tutucusu 5"/>
          <p:cNvSpPr>
            <a:spLocks noGrp="1"/>
          </p:cNvSpPr>
          <p:nvPr>
            <p:ph type="body" idx="1"/>
          </p:nvPr>
        </p:nvSpPr>
        <p:spPr/>
        <p:txBody>
          <a:bodyPr>
            <a:normAutofit fontScale="77500" lnSpcReduction="20000"/>
          </a:bodyPr>
          <a:lstStyle/>
          <a:p>
            <a:endParaRPr lang="tr-TR" dirty="0" smtClean="0"/>
          </a:p>
          <a:p>
            <a:r>
              <a:rPr lang="tr-TR" dirty="0" err="1" smtClean="0"/>
              <a:t>babyboomer</a:t>
            </a:r>
            <a:r>
              <a:rPr lang="tr-TR" dirty="0"/>
              <a:t>”(1946-1964)</a:t>
            </a:r>
          </a:p>
          <a:p>
            <a:endParaRPr lang="tr-TR" dirty="0"/>
          </a:p>
        </p:txBody>
      </p:sp>
      <p:pic>
        <p:nvPicPr>
          <p:cNvPr id="3074"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467544" y="1844824"/>
            <a:ext cx="2736304"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İçerik Yer Tutucusu 7"/>
          <p:cNvSpPr>
            <a:spLocks noGrp="1"/>
          </p:cNvSpPr>
          <p:nvPr>
            <p:ph sz="quarter" idx="4"/>
          </p:nvPr>
        </p:nvSpPr>
        <p:spPr>
          <a:xfrm>
            <a:off x="3635896" y="1628800"/>
            <a:ext cx="5050905" cy="4497363"/>
          </a:xfrm>
        </p:spPr>
        <p:txBody>
          <a:bodyPr>
            <a:noAutofit/>
          </a:bodyPr>
          <a:lstStyle/>
          <a:p>
            <a:pPr marL="0" indent="0" algn="just">
              <a:buNone/>
            </a:pPr>
            <a:r>
              <a:rPr lang="tr-TR" sz="1800" dirty="0"/>
              <a:t>Bugün önemli bir kısmı dede, anneanne, babaanne olmuş bu kuşak ikinci dünya savaşı sonrasında yaşanan doğum patlaması döneminin çocuklarıdır. </a:t>
            </a:r>
            <a:r>
              <a:rPr lang="tr-TR" sz="1800" dirty="0" smtClean="0"/>
              <a:t>Teknoloji </a:t>
            </a:r>
            <a:r>
              <a:rPr lang="tr-TR" sz="1800" dirty="0"/>
              <a:t>yaygın olmadığı için çoğu zaman işlerini kendi kendilerine yapmak zorunda kalmış, üretmişlerdir. Bu nesil iletişim şekli olarak yüz yüze sohbeti tercih eder. </a:t>
            </a:r>
          </a:p>
          <a:p>
            <a:pPr marL="0" indent="0" algn="just">
              <a:buNone/>
            </a:pPr>
            <a:r>
              <a:rPr lang="tr-TR" sz="1800" dirty="0"/>
              <a:t>Çalışma hayatı boyunca gelecekle ilgili yaşam beklentileri emeklilikte rahatlık ve düzenli bir hayat olan bir kuşaktır. Eğitim hayatı boyunca geleneksel sınıf ortamına alışık olan bu nesil soru-cevap tekniği, geribildirim ve derse katılım ile öğrenmektedir. Bir eğitmen veya öğretmen ya da otorite figürü eğitim hayatlarının olmazsa olmazıydı.</a:t>
            </a:r>
          </a:p>
          <a:p>
            <a:endParaRPr lang="tr-TR" sz="1800" dirty="0"/>
          </a:p>
        </p:txBody>
      </p:sp>
    </p:spTree>
    <p:extLst>
      <p:ext uri="{BB962C8B-B14F-4D97-AF65-F5344CB8AC3E}">
        <p14:creationId xmlns:p14="http://schemas.microsoft.com/office/powerpoint/2010/main" val="15070898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endParaRPr lang="tr-TR" dirty="0"/>
          </a:p>
        </p:txBody>
      </p:sp>
      <p:sp>
        <p:nvSpPr>
          <p:cNvPr id="5" name="Metin Yer Tutucusu 4"/>
          <p:cNvSpPr>
            <a:spLocks noGrp="1"/>
          </p:cNvSpPr>
          <p:nvPr>
            <p:ph type="body" idx="1"/>
          </p:nvPr>
        </p:nvSpPr>
        <p:spPr>
          <a:xfrm>
            <a:off x="457200" y="1412776"/>
            <a:ext cx="4040188" cy="762099"/>
          </a:xfrm>
        </p:spPr>
        <p:txBody>
          <a:bodyPr>
            <a:normAutofit fontScale="92500" lnSpcReduction="10000"/>
          </a:bodyPr>
          <a:lstStyle/>
          <a:p>
            <a:endParaRPr lang="tr-TR" dirty="0" smtClean="0"/>
          </a:p>
          <a:p>
            <a:r>
              <a:rPr lang="tr-TR" dirty="0" smtClean="0"/>
              <a:t>X </a:t>
            </a:r>
            <a:r>
              <a:rPr lang="tr-TR" dirty="0"/>
              <a:t>kuşağı (1965-1979 )</a:t>
            </a:r>
          </a:p>
          <a:p>
            <a:endParaRPr lang="tr-TR" dirty="0"/>
          </a:p>
        </p:txBody>
      </p:sp>
      <p:sp>
        <p:nvSpPr>
          <p:cNvPr id="7" name="İçerik Yer Tutucusu 6"/>
          <p:cNvSpPr>
            <a:spLocks noGrp="1"/>
          </p:cNvSpPr>
          <p:nvPr>
            <p:ph sz="quarter" idx="4"/>
          </p:nvPr>
        </p:nvSpPr>
        <p:spPr>
          <a:xfrm>
            <a:off x="3635896" y="1916832"/>
            <a:ext cx="4618857" cy="3528392"/>
          </a:xfrm>
        </p:spPr>
        <p:txBody>
          <a:bodyPr>
            <a:normAutofit fontScale="70000" lnSpcReduction="20000"/>
          </a:bodyPr>
          <a:lstStyle/>
          <a:p>
            <a:pPr algn="just"/>
            <a:r>
              <a:rPr lang="tr-TR" dirty="0" smtClean="0"/>
              <a:t>X </a:t>
            </a:r>
            <a:r>
              <a:rPr lang="tr-TR" dirty="0"/>
              <a:t>kuşağı kurallara uyumlu, aidiyet duygusu güçlü, otoriteye saygılı, sadık, çalışkanlığa önem veren bir kuşak olarak tanımlanıyor. İş yaşamlarında çalışma saatlerine uyumlu olup iş motivasyonları yüksektir. Belirli çalışma süresinden sonra kademe atlayabileceklerine inanırlar ve sabırlıdırlar. Daha çok yaşamak için çalışırlar. </a:t>
            </a:r>
            <a:endParaRPr lang="tr-TR" dirty="0" smtClean="0"/>
          </a:p>
          <a:p>
            <a:pPr algn="just"/>
            <a:r>
              <a:rPr lang="tr-TR" dirty="0" smtClean="0"/>
              <a:t>Ayrıca</a:t>
            </a:r>
            <a:r>
              <a:rPr lang="tr-TR" dirty="0"/>
              <a:t>, bu </a:t>
            </a:r>
            <a:r>
              <a:rPr lang="tr-TR" dirty="0" smtClean="0"/>
              <a:t>kuşak, </a:t>
            </a:r>
            <a:r>
              <a:rPr lang="tr-TR" dirty="0"/>
              <a:t>bir takım icatlara, buluşlara şahitlik etmiştir. </a:t>
            </a:r>
            <a:r>
              <a:rPr lang="tr-TR" dirty="0" smtClean="0"/>
              <a:t>Özellikle</a:t>
            </a:r>
            <a:r>
              <a:rPr lang="tr-TR" dirty="0"/>
              <a:t>, teknoloji açısından düşünüldüğünde, bilgisayar sistemlerinin dönüşümü ve buna bağlı değişen iş yapış şekillerine adapte olmaya çalışmışlardır. Ülkemizin %22’sini oluştururlar.</a:t>
            </a:r>
          </a:p>
        </p:txBody>
      </p:sp>
      <p:pic>
        <p:nvPicPr>
          <p:cNvPr id="1026"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916833"/>
            <a:ext cx="3024336" cy="3168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27729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Metin Yer Tutucusu 2"/>
          <p:cNvSpPr>
            <a:spLocks noGrp="1"/>
          </p:cNvSpPr>
          <p:nvPr>
            <p:ph type="body" idx="1"/>
          </p:nvPr>
        </p:nvSpPr>
        <p:spPr/>
        <p:txBody>
          <a:bodyPr/>
          <a:lstStyle/>
          <a:p>
            <a:r>
              <a:rPr lang="tr-TR" dirty="0"/>
              <a:t>Y kuşağı, 1980-1999</a:t>
            </a:r>
          </a:p>
        </p:txBody>
      </p:sp>
      <p:sp>
        <p:nvSpPr>
          <p:cNvPr id="5" name="Metin Yer Tutucusu 4"/>
          <p:cNvSpPr>
            <a:spLocks noGrp="1"/>
          </p:cNvSpPr>
          <p:nvPr>
            <p:ph type="body" sz="quarter" idx="3"/>
          </p:nvPr>
        </p:nvSpPr>
        <p:spPr/>
        <p:txBody>
          <a:bodyPr/>
          <a:lstStyle/>
          <a:p>
            <a:endParaRPr lang="tr-TR"/>
          </a:p>
        </p:txBody>
      </p:sp>
      <p:sp>
        <p:nvSpPr>
          <p:cNvPr id="6" name="İçerik Yer Tutucusu 5"/>
          <p:cNvSpPr>
            <a:spLocks noGrp="1"/>
          </p:cNvSpPr>
          <p:nvPr>
            <p:ph sz="quarter" idx="4"/>
          </p:nvPr>
        </p:nvSpPr>
        <p:spPr>
          <a:xfrm>
            <a:off x="3995936" y="1556793"/>
            <a:ext cx="4536504" cy="4104455"/>
          </a:xfrm>
        </p:spPr>
        <p:txBody>
          <a:bodyPr>
            <a:noAutofit/>
          </a:bodyPr>
          <a:lstStyle/>
          <a:p>
            <a:pPr marL="0" indent="0" algn="just">
              <a:buNone/>
            </a:pPr>
            <a:r>
              <a:rPr lang="tr-TR" sz="2000" dirty="0" smtClean="0"/>
              <a:t>Kuşaklar </a:t>
            </a:r>
            <a:r>
              <a:rPr lang="tr-TR" sz="2000" dirty="0"/>
              <a:t>arası farklılığın en çok hissedildiği kuşak özelliği taşırlar. Çünkü onlar bağımsız olmayı seviyorlar, özgürlüklerine düşkünler. Y kuşağı, çok farklı kişisel özellikler taşımakta ve özellikle üniversitelerden yeni mezun olanları kapsamaktadır. Y kuşağının edilgen olmayıp kendisinden farklı düşünenleri acımasızca eleştiri yağmuruna tuttuğu bir gerçektir. Bu durum aşırı bireyci olmasından ve otorite tanımamasından kaynaklanıyor. Ülkemizin %35’ini oluşturdukları söyleniyor. Yani 27 milyon genç. </a:t>
            </a:r>
          </a:p>
        </p:txBody>
      </p:sp>
      <p:pic>
        <p:nvPicPr>
          <p:cNvPr id="2050"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348880"/>
            <a:ext cx="3215491"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3249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4" name="İçerik Yer Tutucusu 3"/>
          <p:cNvSpPr>
            <a:spLocks noGrp="1"/>
          </p:cNvSpPr>
          <p:nvPr>
            <p:ph sz="half" idx="2"/>
          </p:nvPr>
        </p:nvSpPr>
        <p:spPr>
          <a:xfrm>
            <a:off x="4067944" y="1600200"/>
            <a:ext cx="4618856" cy="4525963"/>
          </a:xfrm>
        </p:spPr>
        <p:txBody>
          <a:bodyPr>
            <a:normAutofit/>
          </a:bodyPr>
          <a:lstStyle/>
          <a:p>
            <a:pPr algn="just"/>
            <a:r>
              <a:rPr lang="tr-TR" sz="2000" dirty="0"/>
              <a:t>X kuşağı genellikle disiplini sever ve aynı anda birden fazla işle meşgul olma yeteneği pek yoktur. Bu durum onları Y ve Z kuşağından ayırır ve özellikle öğrenme- öğretme etkinliklerinde sorun yaşamalarına sebep olur</a:t>
            </a:r>
            <a:r>
              <a:rPr lang="tr-TR" sz="2000" dirty="0" smtClean="0"/>
              <a:t>.</a:t>
            </a:r>
          </a:p>
          <a:p>
            <a:pPr algn="just"/>
            <a:r>
              <a:rPr lang="tr-TR" sz="2000" dirty="0" smtClean="0"/>
              <a:t> </a:t>
            </a:r>
            <a:r>
              <a:rPr lang="tr-TR" sz="2000" dirty="0"/>
              <a:t>Böyle bir durumda, öğretim elemanları “dersi dinlemiyorsun”, “dersi dinlemeyen dışarı çıkabilir”, “ne kadar saygısızsın” gibi tepkilerle öğrencilerin derse olan ilgi ve motivasyonlarını düşürebiliyor.</a:t>
            </a:r>
          </a:p>
        </p:txBody>
      </p:sp>
      <p:pic>
        <p:nvPicPr>
          <p:cNvPr id="4098"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395537" y="1484785"/>
            <a:ext cx="3562358"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0888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p:txBody>
          <a:bodyPr/>
          <a:lstStyle/>
          <a:p>
            <a:endParaRPr lang="tr-TR"/>
          </a:p>
        </p:txBody>
      </p:sp>
      <p:sp>
        <p:nvSpPr>
          <p:cNvPr id="3" name="İçerik Yer Tutucusu 2"/>
          <p:cNvSpPr>
            <a:spLocks noGrp="1"/>
          </p:cNvSpPr>
          <p:nvPr>
            <p:ph sz="half" idx="1"/>
          </p:nvPr>
        </p:nvSpPr>
        <p:spPr/>
        <p:txBody>
          <a:bodyPr>
            <a:normAutofit fontScale="77500" lnSpcReduction="20000"/>
          </a:bodyPr>
          <a:lstStyle/>
          <a:p>
            <a:pPr algn="just"/>
            <a:r>
              <a:rPr lang="tr-TR" dirty="0"/>
              <a:t>Bununla birlikte son dönemde “eğitimde sosyal ağların kullanımı” konuşuluyor. Bunun sebebi, teknolojiye meraklı Y kuşağı üniversite öğrencilerinin Facebook, </a:t>
            </a:r>
            <a:r>
              <a:rPr lang="tr-TR" dirty="0" err="1"/>
              <a:t>Twitter</a:t>
            </a:r>
            <a:r>
              <a:rPr lang="tr-TR" dirty="0"/>
              <a:t> gibi sosyal ağlarda günlük olarak çok sık vakit geçirmeleridir</a:t>
            </a:r>
            <a:r>
              <a:rPr lang="tr-TR" dirty="0" smtClean="0"/>
              <a:t>.</a:t>
            </a:r>
          </a:p>
          <a:p>
            <a:pPr algn="just"/>
            <a:r>
              <a:rPr lang="tr-TR" dirty="0" smtClean="0"/>
              <a:t> </a:t>
            </a:r>
            <a:r>
              <a:rPr lang="tr-TR" dirty="0"/>
              <a:t>Bu durumda, X ve Y kuşağı ile sosyal ağlar aracılığıyla köprü kurulabileceği düşünülüyor. Öğrencilerin kendilerini en açık olarak ifade ettikleri bir alan olarak düşünüldüğünde sosyal ağlar, eğitim amaçlı kullanılabilir. </a:t>
            </a:r>
            <a:endParaRPr lang="tr-TR" dirty="0" smtClean="0"/>
          </a:p>
        </p:txBody>
      </p:sp>
      <p:pic>
        <p:nvPicPr>
          <p:cNvPr id="11266"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1628800"/>
            <a:ext cx="4104456"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160" y="5589240"/>
            <a:ext cx="2808288"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2943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p:txBody>
          <a:bodyPr/>
          <a:lstStyle/>
          <a:p>
            <a:endParaRPr lang="tr-TR"/>
          </a:p>
        </p:txBody>
      </p:sp>
      <p:sp>
        <p:nvSpPr>
          <p:cNvPr id="3" name="İçerik Yer Tutucusu 2"/>
          <p:cNvSpPr>
            <a:spLocks noGrp="1"/>
          </p:cNvSpPr>
          <p:nvPr>
            <p:ph sz="half" idx="1"/>
          </p:nvPr>
        </p:nvSpPr>
        <p:spPr>
          <a:xfrm>
            <a:off x="457200" y="1412776"/>
            <a:ext cx="4038600" cy="4713387"/>
          </a:xfrm>
        </p:spPr>
        <p:txBody>
          <a:bodyPr>
            <a:normAutofit fontScale="92500"/>
          </a:bodyPr>
          <a:lstStyle/>
          <a:p>
            <a:pPr algn="just"/>
            <a:r>
              <a:rPr lang="tr-TR" sz="2000" dirty="0" smtClean="0"/>
              <a:t>Yapılan pek çok araştırmaya göre üniversite öğrencileri </a:t>
            </a:r>
            <a:r>
              <a:rPr lang="tr-TR" sz="2000" dirty="0"/>
              <a:t>“okul proje/ödevleriyle ilgili araştırma yapmak” için sosyal ağları %71,9 oranında, “eğitim amaçlı grupları ve etkinlikleri inceleme” amaçlı ise %81,3 oranında kullanıyor. </a:t>
            </a:r>
            <a:endParaRPr lang="tr-TR" sz="2000" dirty="0" smtClean="0"/>
          </a:p>
          <a:p>
            <a:pPr algn="just"/>
            <a:r>
              <a:rPr lang="tr-TR" sz="2000" dirty="0"/>
              <a:t>Sonuç olarak, gençler sosyal ağların eğitim amaçlı kullanılabileceğine inanıyor. Derslerin Facebook ortamında yürütülmesi örneğinde de motivasyonlarının çok yüksek olduğu görülüyor. Bu durumun özellikle X ve </a:t>
            </a:r>
            <a:r>
              <a:rPr lang="tr-TR" sz="2000" dirty="0" err="1"/>
              <a:t>babyboomer</a:t>
            </a:r>
            <a:r>
              <a:rPr lang="tr-TR" sz="2000" dirty="0"/>
              <a:t> kuşağı eğitimcilerine </a:t>
            </a:r>
            <a:r>
              <a:rPr lang="tr-TR" sz="2000" dirty="0" smtClean="0"/>
              <a:t>anlatılması gerekiyor.</a:t>
            </a:r>
            <a:endParaRPr lang="tr-TR" sz="2000" dirty="0"/>
          </a:p>
        </p:txBody>
      </p:sp>
      <p:sp>
        <p:nvSpPr>
          <p:cNvPr id="4" name="İçerik Yer Tutucusu 3"/>
          <p:cNvSpPr>
            <a:spLocks noGrp="1"/>
          </p:cNvSpPr>
          <p:nvPr>
            <p:ph sz="half" idx="2"/>
          </p:nvPr>
        </p:nvSpPr>
        <p:spPr/>
        <p:txBody>
          <a:bodyPr>
            <a:normAutofit fontScale="92500"/>
          </a:bodyPr>
          <a:lstStyle/>
          <a:p>
            <a:endParaRPr lang="tr-TR" dirty="0"/>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9966" y="1556792"/>
            <a:ext cx="4005722" cy="3888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5445125"/>
            <a:ext cx="2808288"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7298063"/>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1560</TotalTime>
  <Words>2294</Words>
  <Application>Microsoft Office PowerPoint</Application>
  <PresentationFormat>Ekran Gösterisi (4:3)</PresentationFormat>
  <Paragraphs>132</Paragraphs>
  <Slides>31</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31</vt:i4>
      </vt:variant>
    </vt:vector>
  </HeadingPairs>
  <TitlesOfParts>
    <vt:vector size="34" baseType="lpstr">
      <vt:lpstr>Arial</vt:lpstr>
      <vt:lpstr>Calibri</vt:lpstr>
      <vt:lpstr>Ofis Teması</vt:lpstr>
      <vt:lpstr>PowerPoint Sunusu</vt:lpstr>
      <vt:lpstr>Kuşak Nedir?</vt:lpstr>
      <vt:lpstr>Kuşak Farkı- Kuşak Çatışması?</vt:lpstr>
      <vt:lpstr>Kuşakların Ayırt Edici Özellikleri Nelerdir?</vt:lpstr>
      <vt:lpstr>PowerPoint Sunusu</vt:lpstr>
      <vt:lpstr>PowerPoint Sunusu</vt:lpstr>
      <vt:lpstr>PowerPoint Sunusu</vt:lpstr>
      <vt:lpstr>PowerPoint Sunusu</vt:lpstr>
      <vt:lpstr>PowerPoint Sunusu</vt:lpstr>
      <vt:lpstr>Z KUŞAĞI(2000ler ve sonrası)</vt:lpstr>
      <vt:lpstr>Z KUŞAĞI(2000ler ve sonrası)</vt:lpstr>
      <vt:lpstr>Z KUŞAĞI(2000ler ve sonrası)</vt:lpstr>
      <vt:lpstr>Z kuşağı çocuklarının genel özellikleri </vt:lpstr>
      <vt:lpstr>PowerPoint Sunusu</vt:lpstr>
      <vt:lpstr>Z Kuşağının Artıları ve Eksileri Nelerdir? </vt:lpstr>
      <vt:lpstr>Z KUŞAĞININ ANNE BABASI OLMAK… </vt:lpstr>
      <vt:lpstr>Helikopter Anne-Babalarla Büyüyen Çocuklarının  Tipik Özellikleri Nelerdir? </vt:lpstr>
      <vt:lpstr>PowerPoint Sunusu</vt:lpstr>
      <vt:lpstr>Z KUŞAĞININ ANNE BABASI OLMAK… </vt:lpstr>
      <vt:lpstr>Olası çatışma konuları ve alınabilecek önlemler? </vt:lpstr>
      <vt:lpstr>Olası çatışma konuları ve alınabilecek önlemler? </vt:lpstr>
      <vt:lpstr>Olası çatışma konuları ve alınabilecek önlemler? </vt:lpstr>
      <vt:lpstr>Olası çatışma konuları ve alınabilecek önlemler? </vt:lpstr>
      <vt:lpstr>Z kuşağını bekleyen tehlikeler…</vt:lpstr>
      <vt:lpstr>Z kuşağını bekleyen tehlikeler…</vt:lpstr>
      <vt:lpstr>Z kuşağını bekleyen tehlikeler…</vt:lpstr>
      <vt:lpstr>Z kuşağını bekleyen tehlikeler…</vt:lpstr>
      <vt:lpstr>PowerPoint Sunusu</vt:lpstr>
      <vt:lpstr>PowerPoint Sunusu</vt:lpstr>
      <vt:lpstr>PowerPoint Sunusu</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ram</dc:creator>
  <cp:lastModifiedBy>okul</cp:lastModifiedBy>
  <cp:revision>77</cp:revision>
  <dcterms:created xsi:type="dcterms:W3CDTF">2016-10-24T11:30:10Z</dcterms:created>
  <dcterms:modified xsi:type="dcterms:W3CDTF">2018-10-22T06:24:50Z</dcterms:modified>
</cp:coreProperties>
</file>