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4" r:id="rId39"/>
    <p:sldId id="295" r:id="rId40"/>
    <p:sldId id="296" r:id="rId41"/>
    <p:sldId id="297" r:id="rId4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21C"/>
    <a:srgbClr val="FCC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8" d="100"/>
          <a:sy n="88" d="100"/>
        </p:scale>
        <p:origin x="-120" y="-7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EEF919A-19BD-432E-BDBC-6DE65C0D4BA5}" type="datetimeFigureOut">
              <a:rPr lang="tr-TR" smtClean="0"/>
              <a:t>22.03.2018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D7EC1D7-687F-4363-A386-E992F8D84CF8}" type="slidenum">
              <a:rPr lang="tr-TR" smtClean="0"/>
              <a:t>‹#›</a:t>
            </a:fld>
            <a:endParaRPr lang="tr-TR"/>
          </a:p>
        </p:txBody>
      </p:sp>
    </p:spTree>
    <p:extLst>
      <p:ext uri="{BB962C8B-B14F-4D97-AF65-F5344CB8AC3E}">
        <p14:creationId xmlns:p14="http://schemas.microsoft.com/office/powerpoint/2010/main" val="2221206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EEF919A-19BD-432E-BDBC-6DE65C0D4BA5}" type="datetimeFigureOut">
              <a:rPr lang="tr-TR" smtClean="0"/>
              <a:t>22.03.2018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D7EC1D7-687F-4363-A386-E992F8D84CF8}" type="slidenum">
              <a:rPr lang="tr-TR" smtClean="0"/>
              <a:t>‹#›</a:t>
            </a:fld>
            <a:endParaRPr lang="tr-TR"/>
          </a:p>
        </p:txBody>
      </p:sp>
    </p:spTree>
    <p:extLst>
      <p:ext uri="{BB962C8B-B14F-4D97-AF65-F5344CB8AC3E}">
        <p14:creationId xmlns:p14="http://schemas.microsoft.com/office/powerpoint/2010/main" val="257370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EEF919A-19BD-432E-BDBC-6DE65C0D4BA5}" type="datetimeFigureOut">
              <a:rPr lang="tr-TR" smtClean="0"/>
              <a:t>22.03.2018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D7EC1D7-687F-4363-A386-E992F8D84CF8}" type="slidenum">
              <a:rPr lang="tr-TR" smtClean="0"/>
              <a:t>‹#›</a:t>
            </a:fld>
            <a:endParaRPr lang="tr-TR"/>
          </a:p>
        </p:txBody>
      </p:sp>
    </p:spTree>
    <p:extLst>
      <p:ext uri="{BB962C8B-B14F-4D97-AF65-F5344CB8AC3E}">
        <p14:creationId xmlns:p14="http://schemas.microsoft.com/office/powerpoint/2010/main" val="97846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EEF919A-19BD-432E-BDBC-6DE65C0D4BA5}" type="datetimeFigureOut">
              <a:rPr lang="tr-TR" smtClean="0"/>
              <a:t>22.03.2018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D7EC1D7-687F-4363-A386-E992F8D84CF8}" type="slidenum">
              <a:rPr lang="tr-TR" smtClean="0"/>
              <a:t>‹#›</a:t>
            </a:fld>
            <a:endParaRPr lang="tr-TR"/>
          </a:p>
        </p:txBody>
      </p:sp>
    </p:spTree>
    <p:extLst>
      <p:ext uri="{BB962C8B-B14F-4D97-AF65-F5344CB8AC3E}">
        <p14:creationId xmlns:p14="http://schemas.microsoft.com/office/powerpoint/2010/main" val="1717125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EEF919A-19BD-432E-BDBC-6DE65C0D4BA5}" type="datetimeFigureOut">
              <a:rPr lang="tr-TR" smtClean="0"/>
              <a:t>22.03.2018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D7EC1D7-687F-4363-A386-E992F8D84CF8}" type="slidenum">
              <a:rPr lang="tr-TR" smtClean="0"/>
              <a:t>‹#›</a:t>
            </a:fld>
            <a:endParaRPr lang="tr-TR"/>
          </a:p>
        </p:txBody>
      </p:sp>
    </p:spTree>
    <p:extLst>
      <p:ext uri="{BB962C8B-B14F-4D97-AF65-F5344CB8AC3E}">
        <p14:creationId xmlns:p14="http://schemas.microsoft.com/office/powerpoint/2010/main" val="209030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EEF919A-19BD-432E-BDBC-6DE65C0D4BA5}" type="datetimeFigureOut">
              <a:rPr lang="tr-TR" smtClean="0"/>
              <a:t>22.03.2018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D7EC1D7-687F-4363-A386-E992F8D84CF8}" type="slidenum">
              <a:rPr lang="tr-TR" smtClean="0"/>
              <a:t>‹#›</a:t>
            </a:fld>
            <a:endParaRPr lang="tr-TR"/>
          </a:p>
        </p:txBody>
      </p:sp>
    </p:spTree>
    <p:extLst>
      <p:ext uri="{BB962C8B-B14F-4D97-AF65-F5344CB8AC3E}">
        <p14:creationId xmlns:p14="http://schemas.microsoft.com/office/powerpoint/2010/main" val="33137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EEF919A-19BD-432E-BDBC-6DE65C0D4BA5}" type="datetimeFigureOut">
              <a:rPr lang="tr-TR" smtClean="0"/>
              <a:t>22.03.2018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D7EC1D7-687F-4363-A386-E992F8D84CF8}" type="slidenum">
              <a:rPr lang="tr-TR" smtClean="0"/>
              <a:t>‹#›</a:t>
            </a:fld>
            <a:endParaRPr lang="tr-TR"/>
          </a:p>
        </p:txBody>
      </p:sp>
    </p:spTree>
    <p:extLst>
      <p:ext uri="{BB962C8B-B14F-4D97-AF65-F5344CB8AC3E}">
        <p14:creationId xmlns:p14="http://schemas.microsoft.com/office/powerpoint/2010/main" val="3814171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EEF919A-19BD-432E-BDBC-6DE65C0D4BA5}" type="datetimeFigureOut">
              <a:rPr lang="tr-TR" smtClean="0"/>
              <a:t>22.03.2018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D7EC1D7-687F-4363-A386-E992F8D84CF8}" type="slidenum">
              <a:rPr lang="tr-TR" smtClean="0"/>
              <a:t>‹#›</a:t>
            </a:fld>
            <a:endParaRPr lang="tr-TR"/>
          </a:p>
        </p:txBody>
      </p:sp>
    </p:spTree>
    <p:extLst>
      <p:ext uri="{BB962C8B-B14F-4D97-AF65-F5344CB8AC3E}">
        <p14:creationId xmlns:p14="http://schemas.microsoft.com/office/powerpoint/2010/main" val="1500883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EEF919A-19BD-432E-BDBC-6DE65C0D4BA5}" type="datetimeFigureOut">
              <a:rPr lang="tr-TR" smtClean="0"/>
              <a:t>22.03.2018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D7EC1D7-687F-4363-A386-E992F8D84CF8}" type="slidenum">
              <a:rPr lang="tr-TR" smtClean="0"/>
              <a:t>‹#›</a:t>
            </a:fld>
            <a:endParaRPr lang="tr-TR"/>
          </a:p>
        </p:txBody>
      </p:sp>
    </p:spTree>
    <p:extLst>
      <p:ext uri="{BB962C8B-B14F-4D97-AF65-F5344CB8AC3E}">
        <p14:creationId xmlns:p14="http://schemas.microsoft.com/office/powerpoint/2010/main" val="578986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EEF919A-19BD-432E-BDBC-6DE65C0D4BA5}" type="datetimeFigureOut">
              <a:rPr lang="tr-TR" smtClean="0"/>
              <a:t>22.03.2018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D7EC1D7-687F-4363-A386-E992F8D84CF8}" type="slidenum">
              <a:rPr lang="tr-TR" smtClean="0"/>
              <a:t>‹#›</a:t>
            </a:fld>
            <a:endParaRPr lang="tr-TR"/>
          </a:p>
        </p:txBody>
      </p:sp>
    </p:spTree>
    <p:extLst>
      <p:ext uri="{BB962C8B-B14F-4D97-AF65-F5344CB8AC3E}">
        <p14:creationId xmlns:p14="http://schemas.microsoft.com/office/powerpoint/2010/main" val="22549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EEF919A-19BD-432E-BDBC-6DE65C0D4BA5}" type="datetimeFigureOut">
              <a:rPr lang="tr-TR" smtClean="0"/>
              <a:t>22.03.2018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D7EC1D7-687F-4363-A386-E992F8D84CF8}" type="slidenum">
              <a:rPr lang="tr-TR" smtClean="0"/>
              <a:t>‹#›</a:t>
            </a:fld>
            <a:endParaRPr lang="tr-TR"/>
          </a:p>
        </p:txBody>
      </p:sp>
    </p:spTree>
    <p:extLst>
      <p:ext uri="{BB962C8B-B14F-4D97-AF65-F5344CB8AC3E}">
        <p14:creationId xmlns:p14="http://schemas.microsoft.com/office/powerpoint/2010/main" val="2974726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F919A-19BD-432E-BDBC-6DE65C0D4BA5}" type="datetimeFigureOut">
              <a:rPr lang="tr-TR" smtClean="0"/>
              <a:t>22.03.2018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EC1D7-687F-4363-A386-E992F8D84CF8}" type="slidenum">
              <a:rPr lang="tr-TR" smtClean="0"/>
              <a:t>‹#›</a:t>
            </a:fld>
            <a:endParaRPr lang="tr-TR"/>
          </a:p>
        </p:txBody>
      </p:sp>
    </p:spTree>
    <p:extLst>
      <p:ext uri="{BB962C8B-B14F-4D97-AF65-F5344CB8AC3E}">
        <p14:creationId xmlns:p14="http://schemas.microsoft.com/office/powerpoint/2010/main" val="1679184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5624" y="0"/>
            <a:ext cx="9700752" cy="6858000"/>
          </a:xfrm>
          <a:prstGeom prst="rect">
            <a:avLst/>
          </a:prstGeom>
        </p:spPr>
      </p:pic>
    </p:spTree>
    <p:extLst>
      <p:ext uri="{BB962C8B-B14F-4D97-AF65-F5344CB8AC3E}">
        <p14:creationId xmlns:p14="http://schemas.microsoft.com/office/powerpoint/2010/main" val="21399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411955" y="1892200"/>
            <a:ext cx="11368089" cy="3554819"/>
          </a:xfrm>
          <a:prstGeom prst="rect">
            <a:avLst/>
          </a:prstGeom>
        </p:spPr>
        <p:txBody>
          <a:bodyPr wrap="square">
            <a:spAutoFit/>
          </a:bodyPr>
          <a:lstStyle/>
          <a:p>
            <a:pPr marL="270510" algn="just">
              <a:spcAft>
                <a:spcPts val="0"/>
              </a:spcAft>
            </a:pPr>
            <a:r>
              <a:rPr lang="tr-TR" b="1" dirty="0" smtClean="0">
                <a:effectLst/>
                <a:ea typeface="Times New Roman" panose="02020603050405020304" pitchFamily="18" charset="0"/>
              </a:rPr>
              <a:t>Davranış Özellikleri</a:t>
            </a:r>
            <a:endParaRPr lang="tr-TR" dirty="0" smtClean="0">
              <a:effectLst/>
              <a:ea typeface="Calibri" panose="020F0502020204030204" pitchFamily="34" charset="0"/>
            </a:endParaRPr>
          </a:p>
          <a:p>
            <a:pPr marL="270510" algn="just">
              <a:spcAft>
                <a:spcPts val="0"/>
              </a:spcAft>
            </a:pPr>
            <a:r>
              <a:rPr lang="tr-TR" b="1" dirty="0" smtClean="0">
                <a:effectLst/>
                <a:ea typeface="Times New Roman" panose="02020603050405020304" pitchFamily="18" charset="0"/>
              </a:rPr>
              <a:t> </a:t>
            </a:r>
            <a:endParaRPr lang="tr-TR" dirty="0" smtClean="0">
              <a:effectLst/>
              <a:ea typeface="Calibri" panose="020F0502020204030204" pitchFamily="34" charset="0"/>
            </a:endParaRPr>
          </a:p>
          <a:p>
            <a:pPr marL="270510" algn="just">
              <a:lnSpc>
                <a:spcPct val="150000"/>
              </a:lnSpc>
              <a:spcAft>
                <a:spcPts val="0"/>
              </a:spcAft>
            </a:pPr>
            <a:r>
              <a:rPr lang="tr-TR" dirty="0" smtClean="0">
                <a:effectLst/>
                <a:ea typeface="Calibri" panose="020F0502020204030204" pitchFamily="34" charset="0"/>
              </a:rPr>
              <a:t>İnsana karşı tepkisiz davranma, sosyal etkileşimlerden geri çekilme gibi davranış özellikleri olduğu belirtilebilir.</a:t>
            </a:r>
          </a:p>
          <a:p>
            <a:pPr indent="270510" algn="just">
              <a:lnSpc>
                <a:spcPct val="150000"/>
              </a:lnSpc>
            </a:pPr>
            <a:r>
              <a:rPr lang="tr-TR" b="1" dirty="0" smtClean="0">
                <a:effectLst/>
                <a:ea typeface="Times New Roman" panose="02020603050405020304" pitchFamily="18" charset="0"/>
              </a:rPr>
              <a:t>Duygusal Tepkiler:</a:t>
            </a:r>
            <a:endParaRPr lang="tr-TR" dirty="0" smtClean="0">
              <a:effectLst/>
            </a:endParaRPr>
          </a:p>
          <a:p>
            <a:pPr marL="342900" lvl="0" indent="-342900" algn="just">
              <a:lnSpc>
                <a:spcPct val="150000"/>
              </a:lnSpc>
              <a:spcAft>
                <a:spcPts val="0"/>
              </a:spcAft>
              <a:buFont typeface="Symbol" panose="05050102010706020507" pitchFamily="18" charset="2"/>
              <a:buChar char=""/>
            </a:pPr>
            <a:r>
              <a:rPr lang="tr-TR" b="1" dirty="0" smtClean="0">
                <a:effectLst/>
                <a:ea typeface="Calibri" panose="020F0502020204030204" pitchFamily="34" charset="0"/>
              </a:rPr>
              <a:t>Özel Korkular: </a:t>
            </a:r>
            <a:r>
              <a:rPr lang="tr-TR" dirty="0" smtClean="0">
                <a:effectLst/>
                <a:ea typeface="Calibri" panose="020F0502020204030204" pitchFamily="34" charset="0"/>
              </a:rPr>
              <a:t>Sudan korkma, ayakkabı ayağını sıktığı için ayakkabı giymeyi istememe gibi.</a:t>
            </a:r>
            <a:endParaRPr lang="tr-TR" dirty="0" smtClean="0">
              <a:effectLst/>
            </a:endParaRPr>
          </a:p>
          <a:p>
            <a:pPr marL="342900" lvl="0" indent="-342900" algn="just">
              <a:lnSpc>
                <a:spcPct val="150000"/>
              </a:lnSpc>
              <a:spcAft>
                <a:spcPts val="0"/>
              </a:spcAft>
              <a:buFont typeface="Symbol" panose="05050102010706020507" pitchFamily="18" charset="2"/>
              <a:buChar char=""/>
            </a:pPr>
            <a:r>
              <a:rPr lang="tr-TR" b="1" dirty="0" smtClean="0">
                <a:effectLst/>
                <a:ea typeface="Calibri" panose="020F0502020204030204" pitchFamily="34" charset="0"/>
              </a:rPr>
              <a:t>Tehlikelerin Farkında Olmama: </a:t>
            </a:r>
            <a:r>
              <a:rPr lang="tr-TR" dirty="0" smtClean="0">
                <a:effectLst/>
                <a:ea typeface="Calibri" panose="020F0502020204030204" pitchFamily="34" charset="0"/>
              </a:rPr>
              <a:t>Yüksek bir duvarın üzerinde yürüme vb.</a:t>
            </a:r>
            <a:endParaRPr lang="tr-TR" dirty="0" smtClean="0">
              <a:effectLst/>
            </a:endParaRPr>
          </a:p>
          <a:p>
            <a:pPr marL="342900" lvl="0" indent="-342900" algn="just">
              <a:lnSpc>
                <a:spcPct val="150000"/>
              </a:lnSpc>
              <a:spcAft>
                <a:spcPts val="0"/>
              </a:spcAft>
              <a:buFont typeface="Symbol" panose="05050102010706020507" pitchFamily="18" charset="2"/>
              <a:buChar char=""/>
            </a:pPr>
            <a:r>
              <a:rPr lang="tr-TR" b="1" dirty="0" smtClean="0">
                <a:effectLst/>
                <a:ea typeface="Calibri" panose="020F0502020204030204" pitchFamily="34" charset="0"/>
              </a:rPr>
              <a:t>Nedensiz Gülme ve Ağlama Davranışları </a:t>
            </a:r>
            <a:r>
              <a:rPr lang="tr-TR" dirty="0" smtClean="0">
                <a:effectLst/>
                <a:ea typeface="Calibri" panose="020F0502020204030204" pitchFamily="34" charset="0"/>
              </a:rPr>
              <a:t>Gösterme.</a:t>
            </a:r>
            <a:endParaRPr lang="tr-TR" dirty="0" smtClean="0">
              <a:effectLst/>
            </a:endParaRPr>
          </a:p>
          <a:p>
            <a:pPr marL="342900" lvl="0" indent="-342900" algn="just">
              <a:lnSpc>
                <a:spcPct val="150000"/>
              </a:lnSpc>
              <a:spcAft>
                <a:spcPts val="0"/>
              </a:spcAft>
              <a:buFont typeface="Symbol" panose="05050102010706020507" pitchFamily="18" charset="2"/>
              <a:buChar char=""/>
            </a:pPr>
            <a:r>
              <a:rPr lang="tr-TR" b="1" dirty="0" smtClean="0">
                <a:effectLst/>
                <a:ea typeface="Calibri" panose="020F0502020204030204" pitchFamily="34" charset="0"/>
              </a:rPr>
              <a:t>Değişikliklere Karşı Tepki Gösterme: </a:t>
            </a:r>
            <a:r>
              <a:rPr lang="tr-TR" dirty="0" smtClean="0">
                <a:effectLst/>
                <a:ea typeface="Calibri" panose="020F0502020204030204" pitchFamily="34" charset="0"/>
              </a:rPr>
              <a:t>En küçük bir değişiklik onların sevinç çığlıklarına ya da öfke nöbetlerine yol açabilmektedir.</a:t>
            </a:r>
            <a:endParaRPr lang="tr-TR" dirty="0">
              <a:effectLst/>
            </a:endParaRPr>
          </a:p>
        </p:txBody>
      </p:sp>
    </p:spTree>
    <p:extLst>
      <p:ext uri="{BB962C8B-B14F-4D97-AF65-F5344CB8AC3E}">
        <p14:creationId xmlns:p14="http://schemas.microsoft.com/office/powerpoint/2010/main" val="2666762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0" y="297493"/>
            <a:ext cx="11830050" cy="2585323"/>
          </a:xfrm>
          <a:prstGeom prst="rect">
            <a:avLst/>
          </a:prstGeom>
        </p:spPr>
        <p:txBody>
          <a:bodyPr wrap="square">
            <a:spAutoFit/>
          </a:bodyPr>
          <a:lstStyle/>
          <a:p>
            <a:pPr indent="270510" algn="ctr">
              <a:lnSpc>
                <a:spcPct val="150000"/>
              </a:lnSpc>
            </a:pPr>
            <a:r>
              <a:rPr lang="tr-TR" b="1" dirty="0" smtClean="0">
                <a:effectLst/>
                <a:latin typeface="Times New Roman" panose="02020603050405020304" pitchFamily="18" charset="0"/>
                <a:ea typeface="Times New Roman" panose="02020603050405020304" pitchFamily="18" charset="0"/>
              </a:rPr>
              <a:t>Davranış Problemleri:</a:t>
            </a:r>
            <a:endParaRPr lang="tr-TR" dirty="0" smtClean="0">
              <a:effectLst/>
            </a:endParaRPr>
          </a:p>
          <a:p>
            <a:pPr marL="270510" algn="just">
              <a:lnSpc>
                <a:spcPct val="150000"/>
              </a:lnSpc>
              <a:spcAft>
                <a:spcPts val="0"/>
              </a:spcAft>
            </a:pPr>
            <a:r>
              <a:rPr lang="tr-TR" dirty="0" smtClean="0">
                <a:effectLst/>
                <a:latin typeface="Times New Roman" panose="02020603050405020304" pitchFamily="18" charset="0"/>
                <a:ea typeface="Calibri" panose="020F0502020204030204" pitchFamily="34" charset="0"/>
              </a:rPr>
              <a:t>	Öfke nöbetleri, çevresine zarar verici davranışlar, kendisine zarar verici davranışlar, </a:t>
            </a:r>
            <a:r>
              <a:rPr lang="tr-TR" dirty="0" err="1" smtClean="0">
                <a:effectLst/>
                <a:latin typeface="Times New Roman" panose="02020603050405020304" pitchFamily="18" charset="0"/>
                <a:ea typeface="Calibri" panose="020F0502020204030204" pitchFamily="34" charset="0"/>
              </a:rPr>
              <a:t>stereotip</a:t>
            </a:r>
            <a:r>
              <a:rPr lang="tr-TR" dirty="0" smtClean="0">
                <a:effectLst/>
                <a:latin typeface="Times New Roman" panose="02020603050405020304" pitchFamily="18" charset="0"/>
                <a:ea typeface="Calibri" panose="020F0502020204030204" pitchFamily="34" charset="0"/>
              </a:rPr>
              <a:t> vücut hareketleri (kendiliğinden başlayan hareketler) otizmli çocuklarda görülen tipik davranış problemleridir.</a:t>
            </a:r>
            <a:endParaRPr lang="tr-TR" sz="1200" dirty="0" smtClean="0">
              <a:effectLst/>
              <a:latin typeface="Arial" panose="020B0604020202020204" pitchFamily="34" charset="0"/>
              <a:ea typeface="Calibri" panose="020F0502020204030204" pitchFamily="34" charset="0"/>
            </a:endParaRPr>
          </a:p>
          <a:p>
            <a:pPr marL="270510" algn="just">
              <a:lnSpc>
                <a:spcPct val="150000"/>
              </a:lnSpc>
              <a:spcAft>
                <a:spcPts val="0"/>
              </a:spcAft>
            </a:pPr>
            <a:r>
              <a:rPr lang="tr-TR" dirty="0" smtClean="0">
                <a:effectLst/>
                <a:latin typeface="Times New Roman" panose="02020603050405020304" pitchFamily="18" charset="0"/>
                <a:ea typeface="Times New Roman" panose="02020603050405020304" pitchFamily="18" charset="0"/>
              </a:rPr>
              <a:t>	Problem davranışlar, otizmli bireylerin ve ailelerin yaşamında, yıkıcı, zarar verici etkiler yaratma potansiyeline sahiptir. Bu nedenle; uygun olmayan davranışların uzun dönemde kalıcı hasarlar ya da zararlar vermesini önlemek amacıyla bu davranışların yönetimi anne, baba ve öğretmenlerin önceliği olmalıdır.</a:t>
            </a:r>
            <a:endParaRPr lang="tr-TR" sz="1200" dirty="0">
              <a:effectLst/>
              <a:latin typeface="Arial" panose="020B0604020202020204" pitchFamily="34" charset="0"/>
              <a:ea typeface="Calibri" panose="020F0502020204030204" pitchFamily="34" charset="0"/>
            </a:endParaRPr>
          </a:p>
        </p:txBody>
      </p:sp>
      <p:sp>
        <p:nvSpPr>
          <p:cNvPr id="5" name="Dikdörtgen 4"/>
          <p:cNvSpPr/>
          <p:nvPr/>
        </p:nvSpPr>
        <p:spPr>
          <a:xfrm>
            <a:off x="4848225" y="3328987"/>
            <a:ext cx="6096000" cy="3000821"/>
          </a:xfrm>
          <a:prstGeom prst="rect">
            <a:avLst/>
          </a:prstGeom>
        </p:spPr>
        <p:txBody>
          <a:bodyPr>
            <a:spAutoFit/>
          </a:bodyPr>
          <a:lstStyle/>
          <a:p>
            <a:pPr marL="342900" lvl="0" indent="-342900" algn="just">
              <a:lnSpc>
                <a:spcPct val="150000"/>
              </a:lnSpc>
              <a:spcAft>
                <a:spcPts val="0"/>
              </a:spcAft>
              <a:buFont typeface="Times New Roman" panose="02020603050405020304" pitchFamily="18" charset="0"/>
              <a:buChar char="-"/>
            </a:pPr>
            <a:r>
              <a:rPr lang="tr-TR" b="1" dirty="0" smtClean="0">
                <a:solidFill>
                  <a:srgbClr val="24221C"/>
                </a:solidFill>
                <a:effectLst/>
                <a:ea typeface="Times New Roman" panose="02020603050405020304" pitchFamily="18" charset="0"/>
              </a:rPr>
              <a:t>Bir davranış;</a:t>
            </a:r>
          </a:p>
          <a:p>
            <a:pPr marL="342900" lvl="0" indent="-342900" algn="just">
              <a:lnSpc>
                <a:spcPct val="150000"/>
              </a:lnSpc>
              <a:spcAft>
                <a:spcPts val="0"/>
              </a:spcAft>
              <a:buFont typeface="Times New Roman" panose="02020603050405020304" pitchFamily="18" charset="0"/>
              <a:buChar char="-"/>
            </a:pPr>
            <a:r>
              <a:rPr lang="tr-TR" b="1" dirty="0" smtClean="0">
                <a:solidFill>
                  <a:srgbClr val="24221C"/>
                </a:solidFill>
                <a:effectLst/>
                <a:ea typeface="Times New Roman" panose="02020603050405020304" pitchFamily="18" charset="0"/>
              </a:rPr>
              <a:t>Kendine ya da bir başkasına zarar veriyor,</a:t>
            </a:r>
            <a:endParaRPr lang="tr-TR" b="1" dirty="0" smtClean="0">
              <a:solidFill>
                <a:srgbClr val="24221C"/>
              </a:solidFill>
              <a:effectLst/>
            </a:endParaRPr>
          </a:p>
          <a:p>
            <a:pPr marL="342900" lvl="0" indent="-342900" algn="just">
              <a:lnSpc>
                <a:spcPct val="150000"/>
              </a:lnSpc>
              <a:spcAft>
                <a:spcPts val="0"/>
              </a:spcAft>
              <a:buFont typeface="Times New Roman" panose="02020603050405020304" pitchFamily="18" charset="0"/>
              <a:buChar char="-"/>
            </a:pPr>
            <a:r>
              <a:rPr lang="tr-TR" b="1" dirty="0" smtClean="0">
                <a:solidFill>
                  <a:srgbClr val="24221C"/>
                </a:solidFill>
                <a:effectLst/>
                <a:ea typeface="Times New Roman" panose="02020603050405020304" pitchFamily="18" charset="0"/>
              </a:rPr>
              <a:t>Ortamı bozuyor, </a:t>
            </a:r>
            <a:endParaRPr lang="tr-TR" b="1" dirty="0" smtClean="0">
              <a:solidFill>
                <a:srgbClr val="24221C"/>
              </a:solidFill>
              <a:effectLst/>
            </a:endParaRPr>
          </a:p>
          <a:p>
            <a:pPr marL="342900" lvl="0" indent="-342900" algn="just">
              <a:lnSpc>
                <a:spcPct val="150000"/>
              </a:lnSpc>
              <a:spcAft>
                <a:spcPts val="0"/>
              </a:spcAft>
              <a:buFont typeface="Times New Roman" panose="02020603050405020304" pitchFamily="18" charset="0"/>
              <a:buChar char="-"/>
            </a:pPr>
            <a:r>
              <a:rPr lang="tr-TR" b="1" dirty="0" smtClean="0">
                <a:solidFill>
                  <a:srgbClr val="24221C"/>
                </a:solidFill>
                <a:effectLst/>
                <a:ea typeface="Times New Roman" panose="02020603050405020304" pitchFamily="18" charset="0"/>
              </a:rPr>
              <a:t>Öğrenmeyi ve toplumsal yaşama tam katılımı engelliyor, </a:t>
            </a:r>
            <a:endParaRPr lang="tr-TR" b="1" dirty="0" smtClean="0">
              <a:solidFill>
                <a:srgbClr val="24221C"/>
              </a:solidFill>
              <a:effectLst/>
            </a:endParaRPr>
          </a:p>
          <a:p>
            <a:pPr marL="342900" lvl="0" indent="-342900" algn="just">
              <a:lnSpc>
                <a:spcPct val="150000"/>
              </a:lnSpc>
              <a:spcAft>
                <a:spcPts val="0"/>
              </a:spcAft>
              <a:buFont typeface="Times New Roman" panose="02020603050405020304" pitchFamily="18" charset="0"/>
              <a:buChar char="-"/>
            </a:pPr>
            <a:r>
              <a:rPr lang="tr-TR" b="1" dirty="0" smtClean="0">
                <a:solidFill>
                  <a:srgbClr val="24221C"/>
                </a:solidFill>
                <a:effectLst/>
                <a:ea typeface="Times New Roman" panose="02020603050405020304" pitchFamily="18" charset="0"/>
              </a:rPr>
              <a:t>Diğer kişilerin bireyi tuhaf ya da değişik olarak etiketlemesine ya da dışlamasına neden oluyorsa problem davranış olarak kabul edilir. </a:t>
            </a:r>
            <a:endParaRPr lang="tr-TR" b="1" dirty="0">
              <a:solidFill>
                <a:srgbClr val="24221C"/>
              </a:solidFill>
              <a:effectLst/>
            </a:endParaRPr>
          </a:p>
        </p:txBody>
      </p:sp>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013" y="3328987"/>
            <a:ext cx="4466387" cy="3157537"/>
          </a:xfrm>
          <a:prstGeom prst="rect">
            <a:avLst/>
          </a:prstGeom>
        </p:spPr>
      </p:pic>
      <p:sp>
        <p:nvSpPr>
          <p:cNvPr id="7" name="Metin kutusu 6"/>
          <p:cNvSpPr txBox="1"/>
          <p:nvPr/>
        </p:nvSpPr>
        <p:spPr>
          <a:xfrm>
            <a:off x="1714919" y="3699181"/>
            <a:ext cx="2314575" cy="1077218"/>
          </a:xfrm>
          <a:prstGeom prst="rect">
            <a:avLst/>
          </a:prstGeom>
          <a:noFill/>
        </p:spPr>
        <p:txBody>
          <a:bodyPr wrap="square" rtlCol="0">
            <a:spAutoFit/>
          </a:bodyPr>
          <a:lstStyle/>
          <a:p>
            <a:pPr algn="ctr"/>
            <a:r>
              <a:rPr lang="tr-TR" sz="3200" b="1" dirty="0" smtClean="0">
                <a:solidFill>
                  <a:srgbClr val="24221C"/>
                </a:solidFill>
              </a:rPr>
              <a:t>PROBLEM DAVRANIŞ</a:t>
            </a:r>
            <a:endParaRPr lang="tr-TR" sz="3200" b="1" dirty="0">
              <a:solidFill>
                <a:srgbClr val="24221C"/>
              </a:solidFill>
            </a:endParaRPr>
          </a:p>
        </p:txBody>
      </p:sp>
    </p:spTree>
    <p:extLst>
      <p:ext uri="{BB962C8B-B14F-4D97-AF65-F5344CB8AC3E}">
        <p14:creationId xmlns:p14="http://schemas.microsoft.com/office/powerpoint/2010/main" val="3467256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128587" y="1500724"/>
            <a:ext cx="11601450" cy="3831818"/>
          </a:xfrm>
          <a:prstGeom prst="rect">
            <a:avLst/>
          </a:prstGeom>
        </p:spPr>
        <p:txBody>
          <a:bodyPr wrap="square">
            <a:spAutoFit/>
          </a:bodyPr>
          <a:lstStyle/>
          <a:p>
            <a:pPr marL="270510" algn="just">
              <a:lnSpc>
                <a:spcPct val="150000"/>
              </a:lnSpc>
              <a:spcAft>
                <a:spcPts val="0"/>
              </a:spcAft>
            </a:pPr>
            <a:r>
              <a:rPr lang="tr-TR" dirty="0" smtClean="0">
                <a:effectLst/>
                <a:latin typeface="Times New Roman" panose="02020603050405020304" pitchFamily="18" charset="0"/>
                <a:ea typeface="Times New Roman" panose="02020603050405020304" pitchFamily="18" charset="0"/>
              </a:rPr>
              <a:t>	Pek çok davranışın çevre tarafından bir şekilde ödüllendirildiği ya da cezalandırıldığı düşünülmektedir. Dolayısıyla, çeşitli müdahale yöntemleri kullanılarak uygun davranışlar artırılmaya, uygun olmayan davranışlar ise azaltılmaya çalışılmaktadır. Otizmli çocuklarda hem uygun davranışların arttırılmasında hem de uygun olmayan davranışların azaltılmasında özel davranış değiştirme programları hazırlanır. Problem davranışa ilişkin müdahale yöntemine, problem davranışın işlevlerine göre karar vermekteyiz. Bu nedenle, problem davranışı azaltılmaya çalışılırken öncelikli olarak davranış öncesi durumların ya da olayların gözlenmesi gerekir. </a:t>
            </a:r>
            <a:r>
              <a:rPr lang="tr-TR" b="1" dirty="0" smtClean="0">
                <a:effectLst/>
                <a:latin typeface="Times New Roman" panose="02020603050405020304" pitchFamily="18" charset="0"/>
                <a:ea typeface="Times New Roman" panose="02020603050405020304" pitchFamily="18" charset="0"/>
              </a:rPr>
              <a:t>Otizmli bireyler genellikle, iletişim kurmak, ilgi, dikkat ve nesne elde etmek, duyusal uyarım ya da rutinlerin bozulması gibi nedenlerle problem davranışlar sergilemektedirler. </a:t>
            </a:r>
            <a:r>
              <a:rPr lang="tr-TR" dirty="0" smtClean="0">
                <a:effectLst/>
                <a:latin typeface="Times New Roman" panose="02020603050405020304" pitchFamily="18" charset="0"/>
                <a:ea typeface="Times New Roman" panose="02020603050405020304" pitchFamily="18" charset="0"/>
              </a:rPr>
              <a:t>Uygun olan davranışlar için olumlu ve olumsuz pekiştirme, uygun olmayan davranışlar için, ayrımlı pekiştirme yöntemleri, sönme ve tepkinin bedeli gibi yöntemler kullanılabilir. </a:t>
            </a:r>
            <a:endParaRPr lang="tr-TR" sz="12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262557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342901" y="1522827"/>
            <a:ext cx="11415712" cy="4108817"/>
          </a:xfrm>
          <a:prstGeom prst="rect">
            <a:avLst/>
          </a:prstGeom>
        </p:spPr>
        <p:txBody>
          <a:bodyPr wrap="square">
            <a:spAutoFit/>
          </a:bodyPr>
          <a:lstStyle/>
          <a:p>
            <a:pPr indent="270510" algn="ctr">
              <a:spcAft>
                <a:spcPts val="0"/>
              </a:spcAft>
            </a:pPr>
            <a:r>
              <a:rPr lang="tr-TR" b="1" dirty="0" smtClean="0">
                <a:effectLst/>
                <a:ea typeface="Times New Roman" panose="02020603050405020304" pitchFamily="18" charset="0"/>
              </a:rPr>
              <a:t>Dil ve İletişim Özellikleri</a:t>
            </a:r>
            <a:endParaRPr lang="tr-TR" dirty="0" smtClean="0">
              <a:effectLst/>
              <a:ea typeface="Calibri" panose="020F0502020204030204" pitchFamily="34" charset="0"/>
            </a:endParaRPr>
          </a:p>
          <a:p>
            <a:pPr algn="just">
              <a:lnSpc>
                <a:spcPct val="150000"/>
              </a:lnSpc>
              <a:spcAft>
                <a:spcPts val="0"/>
              </a:spcAft>
            </a:pPr>
            <a:r>
              <a:rPr lang="tr-TR" b="1" dirty="0" smtClean="0">
                <a:effectLst/>
                <a:ea typeface="Times New Roman" panose="02020603050405020304" pitchFamily="18" charset="0"/>
              </a:rPr>
              <a:t> </a:t>
            </a:r>
            <a:r>
              <a:rPr lang="tr-TR" dirty="0" smtClean="0">
                <a:effectLst/>
                <a:ea typeface="Calibri" panose="020F0502020204030204" pitchFamily="34" charset="0"/>
              </a:rPr>
              <a:t>Çevredeki bireylerle iletişim kurmada yetersiz olma otizmin en belirgin özelliklerinden biri olarak belirtilmektedir.</a:t>
            </a:r>
          </a:p>
          <a:p>
            <a:pPr marL="574675" algn="just">
              <a:lnSpc>
                <a:spcPct val="150000"/>
              </a:lnSpc>
              <a:spcAft>
                <a:spcPts val="0"/>
              </a:spcAft>
              <a:tabLst>
                <a:tab pos="810260" algn="l"/>
              </a:tabLst>
            </a:pPr>
            <a:endParaRPr lang="tr-TR" b="1" dirty="0" smtClean="0">
              <a:effectLst/>
              <a:ea typeface="Times New Roman" panose="02020603050405020304" pitchFamily="18" charset="0"/>
            </a:endParaRPr>
          </a:p>
          <a:p>
            <a:pPr marL="574675" algn="just">
              <a:lnSpc>
                <a:spcPct val="150000"/>
              </a:lnSpc>
              <a:spcAft>
                <a:spcPts val="0"/>
              </a:spcAft>
              <a:tabLst>
                <a:tab pos="810260" algn="l"/>
              </a:tabLst>
            </a:pPr>
            <a:r>
              <a:rPr lang="tr-TR" b="1" dirty="0" smtClean="0">
                <a:effectLst/>
                <a:ea typeface="Times New Roman" panose="02020603050405020304" pitchFamily="18" charset="0"/>
              </a:rPr>
              <a:t>Sözel Olmayan İletişim:</a:t>
            </a:r>
            <a:r>
              <a:rPr lang="tr-TR" dirty="0" smtClean="0">
                <a:effectLst/>
                <a:ea typeface="Calibri" panose="020F0502020204030204" pitchFamily="34" charset="0"/>
              </a:rPr>
              <a:t> Temel duyguları (mutluluk, üzüntü vb.) ifade etmede güçlük, karşısındaki kişinin yüzüne ve gözüne bakmama, karşılıklı iletişim kurmak istemediğinde bağırma, vurma, çığlık atma gibi özellikler göstermektedirler.</a:t>
            </a:r>
            <a:endParaRPr lang="tr-TR" dirty="0" smtClean="0">
              <a:effectLst/>
            </a:endParaRPr>
          </a:p>
          <a:p>
            <a:pPr marL="574675" algn="just">
              <a:lnSpc>
                <a:spcPct val="150000"/>
              </a:lnSpc>
              <a:spcAft>
                <a:spcPts val="0"/>
              </a:spcAft>
              <a:tabLst>
                <a:tab pos="810260" algn="l"/>
              </a:tabLst>
            </a:pPr>
            <a:r>
              <a:rPr lang="tr-TR" b="1" dirty="0" smtClean="0">
                <a:effectLst/>
                <a:ea typeface="Times New Roman" panose="02020603050405020304" pitchFamily="18" charset="0"/>
              </a:rPr>
              <a:t>Sözel İletişim</a:t>
            </a:r>
            <a:r>
              <a:rPr lang="tr-TR" dirty="0" smtClean="0">
                <a:effectLst/>
                <a:ea typeface="Times New Roman" panose="02020603050405020304" pitchFamily="18" charset="0"/>
              </a:rPr>
              <a:t>:</a:t>
            </a:r>
            <a:r>
              <a:rPr lang="tr-TR" dirty="0" smtClean="0">
                <a:effectLst/>
                <a:ea typeface="Calibri" panose="020F0502020204030204" pitchFamily="34" charset="0"/>
              </a:rPr>
              <a:t> Otizmli çocukların dil gelişimlerinde, hiç konuşmama, sadece bir-iki kelime söyleme, çok kelimeyle anlamsız konuşma, ekolali konuşma, zamirleri karıştırma, konuşulanları anlamada güçlük çekme, gramer bozuklukları ve telâffuz güçlüğü gibi özellikler görülmektedir.</a:t>
            </a:r>
            <a:endParaRPr lang="tr-TR" dirty="0" smtClean="0">
              <a:effectLst/>
            </a:endParaRPr>
          </a:p>
          <a:p>
            <a:pPr marL="270510" algn="just">
              <a:lnSpc>
                <a:spcPct val="150000"/>
              </a:lnSpc>
              <a:spcAft>
                <a:spcPts val="0"/>
              </a:spcAft>
            </a:pPr>
            <a:r>
              <a:rPr lang="tr-TR" dirty="0" smtClean="0">
                <a:effectLst/>
                <a:ea typeface="Calibri" panose="020F0502020204030204" pitchFamily="34" charset="0"/>
              </a:rPr>
              <a:t> </a:t>
            </a:r>
            <a:endParaRPr lang="tr-TR" dirty="0">
              <a:effectLst/>
              <a:ea typeface="Calibri" panose="020F0502020204030204" pitchFamily="34" charset="0"/>
            </a:endParaRPr>
          </a:p>
        </p:txBody>
      </p:sp>
    </p:spTree>
    <p:extLst>
      <p:ext uri="{BB962C8B-B14F-4D97-AF65-F5344CB8AC3E}">
        <p14:creationId xmlns:p14="http://schemas.microsoft.com/office/powerpoint/2010/main" val="3667880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385762" y="1796422"/>
            <a:ext cx="5029201" cy="4765407"/>
          </a:xfrm>
          <a:prstGeom prst="rect">
            <a:avLst/>
          </a:prstGeom>
        </p:spPr>
        <p:txBody>
          <a:bodyPr wrap="square">
            <a:spAutoFit/>
          </a:bodyPr>
          <a:lstStyle/>
          <a:p>
            <a:pPr marL="270510">
              <a:lnSpc>
                <a:spcPct val="150000"/>
              </a:lnSpc>
              <a:spcBef>
                <a:spcPts val="200"/>
              </a:spcBef>
              <a:spcAft>
                <a:spcPts val="0"/>
              </a:spcAft>
            </a:pPr>
            <a:r>
              <a:rPr lang="tr-TR" i="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i="1" dirty="0" smtClean="0">
              <a:effectLst/>
              <a:latin typeface="Calibri Light" panose="020F0302020204030204" pitchFamily="34" charset="0"/>
              <a:ea typeface="Times New Roman" panose="02020603050405020304" pitchFamily="18" charset="0"/>
              <a:cs typeface="Times New Roman" panose="02020603050405020304" pitchFamily="18" charset="0"/>
            </a:endParaRPr>
          </a:p>
          <a:p>
            <a:pPr marL="270510" algn="just">
              <a:lnSpc>
                <a:spcPct val="150000"/>
              </a:lnSpc>
              <a:spcBef>
                <a:spcPts val="200"/>
              </a:spcBef>
              <a:spcAft>
                <a:spcPts val="0"/>
              </a:spcAft>
            </a:pPr>
            <a:r>
              <a:rPr lang="tr-TR" b="1" i="0" dirty="0" smtClean="0">
                <a:effectLst/>
                <a:latin typeface="Times New Roman" panose="02020603050405020304" pitchFamily="18" charset="0"/>
                <a:ea typeface="Times New Roman" panose="02020603050405020304" pitchFamily="18" charset="0"/>
                <a:cs typeface="Times New Roman" panose="02020603050405020304" pitchFamily="18" charset="0"/>
              </a:rPr>
              <a:t>Yaygın olarak gözlenen duyusal özellikler:</a:t>
            </a:r>
            <a:endParaRPr lang="tr-TR" sz="1200" b="1" i="1" dirty="0" smtClean="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Bef>
                <a:spcPts val="200"/>
              </a:spcBef>
              <a:spcAft>
                <a:spcPts val="0"/>
              </a:spcAft>
              <a:buFont typeface="Wingdings" panose="05000000000000000000" pitchFamily="2" charset="2"/>
              <a:buChar char=""/>
            </a:pPr>
            <a:r>
              <a:rPr lang="tr-TR" i="0" dirty="0" smtClean="0">
                <a:effectLst/>
                <a:latin typeface="Times New Roman" panose="02020603050405020304" pitchFamily="18" charset="0"/>
                <a:ea typeface="Times New Roman" panose="02020603050405020304" pitchFamily="18" charset="0"/>
                <a:cs typeface="Times New Roman" panose="02020603050405020304" pitchFamily="18" charset="0"/>
              </a:rPr>
              <a:t>Belli ses, doku ya da koku gibi duyusal uyaranlara karşı aşırı tepkili olma ya da tepkisiz kalma.</a:t>
            </a:r>
            <a:endParaRPr lang="tr-TR" sz="1200" i="1" dirty="0" smtClean="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Bef>
                <a:spcPts val="200"/>
              </a:spcBef>
              <a:spcAft>
                <a:spcPts val="0"/>
              </a:spcAft>
              <a:buFont typeface="Wingdings" panose="05000000000000000000" pitchFamily="2" charset="2"/>
              <a:buChar char=""/>
            </a:pPr>
            <a:r>
              <a:rPr lang="tr-TR" i="0" dirty="0" smtClean="0">
                <a:effectLst/>
                <a:latin typeface="Times New Roman" panose="02020603050405020304" pitchFamily="18" charset="0"/>
                <a:ea typeface="Times New Roman" panose="02020603050405020304" pitchFamily="18" charset="0"/>
                <a:cs typeface="Times New Roman" panose="02020603050405020304" pitchFamily="18" charset="0"/>
              </a:rPr>
              <a:t>Uyaranlara beklenmedik tepkiler gösterme (yüksek ses duyduğu zaman gözlerini kapama, parlak ışık görünce kulaklarını kapama gibi),</a:t>
            </a:r>
            <a:endParaRPr lang="tr-TR" sz="1200" i="1" dirty="0" smtClean="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Bef>
                <a:spcPts val="200"/>
              </a:spcBef>
              <a:spcAft>
                <a:spcPts val="0"/>
              </a:spcAft>
              <a:buFont typeface="Wingdings" panose="05000000000000000000" pitchFamily="2" charset="2"/>
              <a:buChar char=""/>
            </a:pPr>
            <a:r>
              <a:rPr lang="tr-TR" i="0" dirty="0" smtClean="0">
                <a:effectLst/>
                <a:latin typeface="Times New Roman" panose="02020603050405020304" pitchFamily="18" charset="0"/>
                <a:ea typeface="Times New Roman" panose="02020603050405020304" pitchFamily="18" charset="0"/>
                <a:cs typeface="Times New Roman" panose="02020603050405020304" pitchFamily="18" charset="0"/>
              </a:rPr>
              <a:t>Çevrelerindeki görsel ya da işitsel uyaranlara (seslere) aşırı tepki verme ya da hiç tepki göstermeme şeklinde sıralanabilir.</a:t>
            </a:r>
            <a:endParaRPr lang="tr-TR" sz="1200" i="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Dikdörtgen 1"/>
          <p:cNvSpPr/>
          <p:nvPr/>
        </p:nvSpPr>
        <p:spPr>
          <a:xfrm>
            <a:off x="-347663" y="431946"/>
            <a:ext cx="12206288" cy="1364476"/>
          </a:xfrm>
          <a:prstGeom prst="rect">
            <a:avLst/>
          </a:prstGeom>
        </p:spPr>
        <p:txBody>
          <a:bodyPr wrap="square">
            <a:spAutoFit/>
          </a:bodyPr>
          <a:lstStyle/>
          <a:p>
            <a:pPr marL="630555" algn="ctr">
              <a:lnSpc>
                <a:spcPct val="150000"/>
              </a:lnSpc>
              <a:spcBef>
                <a:spcPts val="200"/>
              </a:spcBef>
              <a:spcAft>
                <a:spcPts val="0"/>
              </a:spcAft>
            </a:pPr>
            <a:r>
              <a:rPr lang="tr-TR" b="1" dirty="0">
                <a:latin typeface="Times New Roman" panose="02020603050405020304" pitchFamily="18" charset="0"/>
                <a:ea typeface="Times New Roman" panose="02020603050405020304" pitchFamily="18" charset="0"/>
                <a:cs typeface="Times New Roman" panose="02020603050405020304" pitchFamily="18" charset="0"/>
              </a:rPr>
              <a:t>Duyusal Özellikler</a:t>
            </a:r>
            <a:endParaRPr lang="tr-TR" sz="1200" b="1" i="1" dirty="0">
              <a:latin typeface="Calibri Light" panose="020F0302020204030204" pitchFamily="34" charset="0"/>
              <a:ea typeface="Times New Roman" panose="02020603050405020304" pitchFamily="18" charset="0"/>
              <a:cs typeface="Times New Roman" panose="02020603050405020304" pitchFamily="18" charset="0"/>
            </a:endParaRPr>
          </a:p>
          <a:p>
            <a:pPr marL="630555" algn="just">
              <a:lnSpc>
                <a:spcPct val="150000"/>
              </a:lnSpc>
              <a:spcBef>
                <a:spcPts val="200"/>
              </a:spcBef>
              <a:spcAft>
                <a:spcPts val="0"/>
              </a:spcAft>
            </a:pPr>
            <a:r>
              <a:rPr lang="tr-TR" dirty="0">
                <a:latin typeface="Times New Roman" panose="02020603050405020304" pitchFamily="18" charset="0"/>
                <a:ea typeface="Times New Roman" panose="02020603050405020304" pitchFamily="18" charset="0"/>
                <a:cs typeface="Times New Roman" panose="02020603050405020304" pitchFamily="18" charset="0"/>
              </a:rPr>
              <a:t> Otizm Spektrum Bozukluğu olan çocukların büyük bir bölümünde duyusal uyaranlara karşı </a:t>
            </a:r>
            <a:r>
              <a:rPr lang="tr-TR" dirty="0" err="1">
                <a:latin typeface="Times New Roman" panose="02020603050405020304" pitchFamily="18" charset="0"/>
                <a:ea typeface="Times New Roman" panose="02020603050405020304" pitchFamily="18" charset="0"/>
                <a:cs typeface="Times New Roman" panose="02020603050405020304" pitchFamily="18" charset="0"/>
              </a:rPr>
              <a:t>abnormal</a:t>
            </a:r>
            <a:r>
              <a:rPr lang="tr-TR" dirty="0">
                <a:latin typeface="Times New Roman" panose="02020603050405020304" pitchFamily="18" charset="0"/>
                <a:ea typeface="Times New Roman" panose="02020603050405020304" pitchFamily="18" charset="0"/>
                <a:cs typeface="Times New Roman" panose="02020603050405020304" pitchFamily="18" charset="0"/>
              </a:rPr>
              <a:t> tepki (</a:t>
            </a:r>
            <a:r>
              <a:rPr lang="tr-TR" dirty="0" err="1">
                <a:latin typeface="Times New Roman" panose="02020603050405020304" pitchFamily="18" charset="0"/>
                <a:ea typeface="Times New Roman" panose="02020603050405020304" pitchFamily="18" charset="0"/>
                <a:cs typeface="Times New Roman" panose="02020603050405020304" pitchFamily="18" charset="0"/>
              </a:rPr>
              <a:t>örn</a:t>
            </a:r>
            <a:r>
              <a:rPr lang="tr-TR" dirty="0">
                <a:latin typeface="Times New Roman" panose="02020603050405020304" pitchFamily="18" charset="0"/>
                <a:ea typeface="Times New Roman" panose="02020603050405020304" pitchFamily="18" charset="0"/>
                <a:cs typeface="Times New Roman" panose="02020603050405020304" pitchFamily="18" charset="0"/>
              </a:rPr>
              <a:t>. aşırı hassasiyet ya da tepkisizlik) gözlemlenmektedir (Case-Smith &amp; </a:t>
            </a:r>
            <a:r>
              <a:rPr lang="tr-TR" dirty="0" err="1">
                <a:latin typeface="Times New Roman" panose="02020603050405020304" pitchFamily="18" charset="0"/>
                <a:ea typeface="Times New Roman" panose="02020603050405020304" pitchFamily="18" charset="0"/>
                <a:cs typeface="Times New Roman" panose="02020603050405020304" pitchFamily="18" charset="0"/>
              </a:rPr>
              <a:t>Arbeson</a:t>
            </a:r>
            <a:r>
              <a:rPr lang="tr-TR" dirty="0">
                <a:latin typeface="Times New Roman" panose="02020603050405020304" pitchFamily="18" charset="0"/>
                <a:ea typeface="Times New Roman" panose="02020603050405020304" pitchFamily="18" charset="0"/>
                <a:cs typeface="Times New Roman" panose="02020603050405020304" pitchFamily="18" charset="0"/>
              </a:rPr>
              <a:t>, 2008; Harrison &amp; Hare, 2004; </a:t>
            </a:r>
            <a:r>
              <a:rPr lang="tr-TR" dirty="0" err="1">
                <a:latin typeface="Times New Roman" panose="02020603050405020304" pitchFamily="18" charset="0"/>
                <a:ea typeface="Times New Roman" panose="02020603050405020304" pitchFamily="18" charset="0"/>
                <a:cs typeface="Times New Roman" panose="02020603050405020304" pitchFamily="18" charset="0"/>
              </a:rPr>
              <a:t>Kern</a:t>
            </a:r>
            <a:r>
              <a:rPr lang="tr-TR" dirty="0">
                <a:latin typeface="Times New Roman" panose="02020603050405020304" pitchFamily="18" charset="0"/>
                <a:ea typeface="Times New Roman" panose="02020603050405020304" pitchFamily="18" charset="0"/>
                <a:cs typeface="Times New Roman" panose="02020603050405020304" pitchFamily="18" charset="0"/>
              </a:rPr>
              <a:t> et al., 2008).</a:t>
            </a:r>
            <a:endParaRPr lang="tr-TR" sz="1200" i="1" dirty="0">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0724" y="2371757"/>
            <a:ext cx="6057901" cy="4190072"/>
          </a:xfrm>
          <a:prstGeom prst="rect">
            <a:avLst/>
          </a:prstGeom>
          <a:ln>
            <a:noFill/>
          </a:ln>
          <a:effectLst>
            <a:softEdge rad="112500"/>
          </a:effectLst>
        </p:spPr>
      </p:pic>
    </p:spTree>
    <p:extLst>
      <p:ext uri="{BB962C8B-B14F-4D97-AF65-F5344CB8AC3E}">
        <p14:creationId xmlns:p14="http://schemas.microsoft.com/office/powerpoint/2010/main" val="1710609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242887" y="1303144"/>
            <a:ext cx="11672888" cy="5216813"/>
          </a:xfrm>
          <a:prstGeom prst="rect">
            <a:avLst/>
          </a:prstGeom>
        </p:spPr>
        <p:txBody>
          <a:bodyPr wrap="square">
            <a:spAutoFit/>
          </a:bodyPr>
          <a:lstStyle/>
          <a:p>
            <a:pPr lvl="1" algn="ctr"/>
            <a:r>
              <a:rPr lang="tr-TR" b="1" dirty="0" smtClean="0">
                <a:effectLst/>
                <a:ea typeface="Cambria" panose="02040503050406030204" pitchFamily="18" charset="0"/>
              </a:rPr>
              <a:t>1.2. Yasal Düzenlemeler ve Eğitim Hakkı</a:t>
            </a:r>
            <a:endParaRPr lang="tr-TR" dirty="0" smtClean="0">
              <a:effectLst/>
              <a:ea typeface="Times New Roman" panose="02020603050405020304" pitchFamily="18" charset="0"/>
            </a:endParaRPr>
          </a:p>
          <a:p>
            <a:pPr algn="just">
              <a:spcAft>
                <a:spcPts val="0"/>
              </a:spcAft>
            </a:pPr>
            <a:r>
              <a:rPr lang="tr-TR" b="1" dirty="0" smtClean="0">
                <a:effectLst/>
                <a:ea typeface="Cambria" panose="02040503050406030204" pitchFamily="18" charset="0"/>
              </a:rPr>
              <a:t> </a:t>
            </a:r>
            <a:endParaRPr lang="tr-TR" dirty="0" smtClean="0">
              <a:effectLst/>
              <a:ea typeface="Calibri" panose="020F0502020204030204" pitchFamily="34" charset="0"/>
            </a:endParaRPr>
          </a:p>
          <a:p>
            <a:pPr indent="450215" algn="just">
              <a:lnSpc>
                <a:spcPct val="150000"/>
              </a:lnSpc>
              <a:spcAft>
                <a:spcPts val="0"/>
              </a:spcAft>
            </a:pPr>
            <a:r>
              <a:rPr lang="tr-TR" dirty="0" smtClean="0">
                <a:effectLst/>
                <a:ea typeface="Cambria" panose="02040503050406030204" pitchFamily="18" charset="0"/>
              </a:rPr>
              <a:t>Sadece Otizm konusunda oluşturulmuş yasal düzenlemeler bulunmamaktadır. Fakat Anayasamızın 42. maddesinde yer alan “Kimse, eğitim ve öğrenim hakkından yoksun bırakılamaz.” ifadesi ile 10. maddesinde yer alan “Çocuklar, yaşlılar, özürlüler, harp ve vazife şehitlerinin dul ve yetimleri ile malul ve gaziler için alınacak tedbirler eşitlik ilkesine aykırı sayılmaz.” İfadeleri otizmi olan öğrenciler dahil tüm özel </a:t>
            </a:r>
            <a:r>
              <a:rPr lang="tr-TR" dirty="0" err="1" smtClean="0">
                <a:effectLst/>
                <a:ea typeface="Cambria" panose="02040503050406030204" pitchFamily="18" charset="0"/>
              </a:rPr>
              <a:t>gereksinimli</a:t>
            </a:r>
            <a:r>
              <a:rPr lang="tr-TR" dirty="0" smtClean="0">
                <a:effectLst/>
                <a:ea typeface="Cambria" panose="02040503050406030204" pitchFamily="18" charset="0"/>
              </a:rPr>
              <a:t> öğrenciler için uygun eğitim sağlanması gerekliliği vurgulamaktadır. Ayrıca 573 sayılı Özel Eğitim Hakkında Kanun Hükmünde Kararname’nin 12. maddesinde yer alan “Özel eğitim gerektiren bireylerin eğitimleri hazırlanan bireysel eğitim planları doğrultusunda akranları ile birlikte her tür ve kademedeki okul ve kurumlarda uygun yöntem ve teknikler kullanılarak sürdürülür.” ifadesi ile Özel Eğitim Hizmetleri Yönetmeliği’nde özel eğitimin temel ilkeleri arasında yer alan “Özel eğitime ihtiyacı olan bireylerin,  eğitim performansları dikkate alınarak,  amaç, içerik ve öğretim süreçlerinde ve değerlendirmede uyarlamalar yapılarak, akranları ile birlikte eğitilmelerine öncelik verilir.” ifadesi otizmi olan öğrenciler dahil özel </a:t>
            </a:r>
            <a:r>
              <a:rPr lang="tr-TR" dirty="0" err="1" smtClean="0">
                <a:effectLst/>
                <a:ea typeface="Cambria" panose="02040503050406030204" pitchFamily="18" charset="0"/>
              </a:rPr>
              <a:t>gereksinimli</a:t>
            </a:r>
            <a:r>
              <a:rPr lang="tr-TR" dirty="0" smtClean="0">
                <a:effectLst/>
                <a:ea typeface="Cambria" panose="02040503050406030204" pitchFamily="18" charset="0"/>
              </a:rPr>
              <a:t> öğrencilerin normal gelişim gösteren öğrencilerle birlikte eğitim almaları gerekliliğini ifade etmektedir.</a:t>
            </a:r>
            <a:endParaRPr lang="tr-TR" dirty="0">
              <a:effectLst/>
              <a:ea typeface="Calibri" panose="020F0502020204030204" pitchFamily="34" charset="0"/>
            </a:endParaRPr>
          </a:p>
        </p:txBody>
      </p:sp>
    </p:spTree>
    <p:extLst>
      <p:ext uri="{BB962C8B-B14F-4D97-AF65-F5344CB8AC3E}">
        <p14:creationId xmlns:p14="http://schemas.microsoft.com/office/powerpoint/2010/main" val="1593182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347663" y="272758"/>
            <a:ext cx="11310938" cy="6324808"/>
          </a:xfrm>
          <a:prstGeom prst="rect">
            <a:avLst/>
          </a:prstGeom>
        </p:spPr>
        <p:txBody>
          <a:bodyPr wrap="square">
            <a:spAutoFit/>
          </a:bodyPr>
          <a:lstStyle/>
          <a:p>
            <a:pPr indent="450215" algn="just">
              <a:lnSpc>
                <a:spcPct val="150000"/>
              </a:lnSpc>
              <a:spcAft>
                <a:spcPts val="0"/>
              </a:spcAft>
            </a:pPr>
            <a:r>
              <a:rPr lang="tr-TR" dirty="0" err="1" smtClean="0">
                <a:effectLst/>
                <a:latin typeface="Times New Roman" panose="02020603050405020304" pitchFamily="18" charset="0"/>
                <a:ea typeface="Cambria" panose="02040503050406030204" pitchFamily="18" charset="0"/>
              </a:rPr>
              <a:t>MEB’nin</a:t>
            </a:r>
            <a:r>
              <a:rPr lang="tr-TR" dirty="0" smtClean="0">
                <a:effectLst/>
                <a:latin typeface="Times New Roman" panose="02020603050405020304" pitchFamily="18" charset="0"/>
                <a:ea typeface="Cambria" panose="02040503050406030204" pitchFamily="18" charset="0"/>
              </a:rPr>
              <a:t> 2006 yılında çıkarmış olduğu Özel Eğitim Hizmetleri Yönetmeliği’nde Otizmi olan bireyler ile ilgili çeşitli düzenlemeler yer almaktadır. Bu düzenlemeler aşağıdaki gibidir:</a:t>
            </a:r>
            <a:endParaRPr lang="tr-TR" sz="1200" dirty="0" smtClean="0">
              <a:effectLst/>
              <a:latin typeface="Arial" panose="020B0604020202020204" pitchFamily="34" charset="0"/>
              <a:ea typeface="Calibri" panose="020F0502020204030204" pitchFamily="34" charset="0"/>
            </a:endParaRPr>
          </a:p>
          <a:p>
            <a:pPr algn="just">
              <a:lnSpc>
                <a:spcPct val="150000"/>
              </a:lnSpc>
              <a:spcAft>
                <a:spcPts val="0"/>
              </a:spcAft>
            </a:pPr>
            <a:r>
              <a:rPr lang="tr-TR" dirty="0" smtClean="0">
                <a:solidFill>
                  <a:srgbClr val="000000"/>
                </a:solidFill>
                <a:effectLst/>
                <a:latin typeface="Times New Roman" panose="02020603050405020304" pitchFamily="18" charset="0"/>
                <a:ea typeface="Cambria" panose="02040503050406030204" pitchFamily="18" charset="0"/>
              </a:rPr>
              <a:t>Özel Eğitim Hizmetleri Yönetmeliği’nin 4. Maddesinde “</a:t>
            </a:r>
            <a:r>
              <a:rPr lang="tr-TR" dirty="0" smtClean="0">
                <a:solidFill>
                  <a:srgbClr val="000000"/>
                </a:solidFill>
                <a:effectLst/>
                <a:latin typeface="Times New Roman" panose="02020603050405020304" pitchFamily="18" charset="0"/>
                <a:ea typeface="Calibri" panose="020F0502020204030204" pitchFamily="34" charset="0"/>
              </a:rPr>
              <a:t>Otistik birey: Sosyal etkileşim, sözel ve sözel olmayan iletişim, ilgi ve etkinliklerdeki sınırlılığı erken çocukluk döneminde ortaya çıkan ve bu özellikleri nedeniyle özel eğitim ile destek eğitim hizmetine ihtiyacı olan birey” olarak tanımlanmıştır. </a:t>
            </a:r>
            <a:r>
              <a:rPr lang="tr-TR" dirty="0" smtClean="0">
                <a:solidFill>
                  <a:srgbClr val="000000"/>
                </a:solidFill>
                <a:effectLst/>
                <a:latin typeface="Times New Roman" panose="02020603050405020304" pitchFamily="18" charset="0"/>
                <a:ea typeface="Cambria" panose="02040503050406030204" pitchFamily="18" charset="0"/>
              </a:rPr>
              <a:t>Ayrıca Otizmi olan öğrencilere yönelik başarı değerlendirmesinin nasıl yapılması gerektiğine dair bir ifade Yönetmeliğin 24. maddesinde başarının değerlendirilmesi başlığı altında “</a:t>
            </a:r>
            <a:r>
              <a:rPr lang="tr-TR" dirty="0" smtClean="0">
                <a:solidFill>
                  <a:srgbClr val="000000"/>
                </a:solidFill>
                <a:effectLst/>
                <a:latin typeface="Times New Roman" panose="02020603050405020304" pitchFamily="18" charset="0"/>
                <a:ea typeface="Times New Roman" panose="02020603050405020304" pitchFamily="18" charset="0"/>
              </a:rPr>
              <a:t>Otistik bireyler ile duygusal ve davranış bozukluğu olan öğrencilerin değerlendirilmesi, iletişim özellikleri ile sosyal-duygusal hazır </a:t>
            </a:r>
            <a:r>
              <a:rPr lang="tr-TR" dirty="0" err="1" smtClean="0">
                <a:solidFill>
                  <a:srgbClr val="000000"/>
                </a:solidFill>
                <a:effectLst/>
                <a:latin typeface="Times New Roman" panose="02020603050405020304" pitchFamily="18" charset="0"/>
                <a:ea typeface="Times New Roman" panose="02020603050405020304" pitchFamily="18" charset="0"/>
              </a:rPr>
              <a:t>bulunuşlukları</a:t>
            </a:r>
            <a:r>
              <a:rPr lang="tr-TR" dirty="0" smtClean="0">
                <a:solidFill>
                  <a:srgbClr val="000000"/>
                </a:solidFill>
                <a:effectLst/>
                <a:latin typeface="Times New Roman" panose="02020603050405020304" pitchFamily="18" charset="0"/>
                <a:ea typeface="Times New Roman" panose="02020603050405020304" pitchFamily="18" charset="0"/>
              </a:rPr>
              <a:t> dikkate alınarak yapılır.” denilmektedir. Ayrıca Yönetmeliğin 26. maddesinde </a:t>
            </a:r>
            <a:r>
              <a:rPr lang="tr-TR" b="1" dirty="0" smtClean="0">
                <a:solidFill>
                  <a:srgbClr val="000000"/>
                </a:solidFill>
                <a:effectLst/>
                <a:latin typeface="Times New Roman" panose="02020603050405020304" pitchFamily="18" charset="0"/>
                <a:ea typeface="Times New Roman" panose="02020603050405020304" pitchFamily="18" charset="0"/>
              </a:rPr>
              <a:t>b</a:t>
            </a:r>
            <a:r>
              <a:rPr lang="tr-TR" b="1" dirty="0" smtClean="0">
                <a:solidFill>
                  <a:srgbClr val="000000"/>
                </a:solidFill>
                <a:effectLst/>
                <a:latin typeface="Times New Roman" panose="02020603050405020304" pitchFamily="18" charset="0"/>
                <a:ea typeface="Calibri" panose="020F0502020204030204" pitchFamily="34" charset="0"/>
              </a:rPr>
              <a:t>ulunduğu okulun veya kurumun eğitim programını uygulayan özel eğitim sınıfları için </a:t>
            </a:r>
            <a:r>
              <a:rPr lang="tr-TR" dirty="0" smtClean="0">
                <a:solidFill>
                  <a:srgbClr val="000000"/>
                </a:solidFill>
                <a:effectLst/>
                <a:latin typeface="Times New Roman" panose="02020603050405020304" pitchFamily="18" charset="0"/>
                <a:ea typeface="Calibri" panose="020F0502020204030204" pitchFamily="34" charset="0"/>
              </a:rPr>
              <a:t>“Zihinsel yetersizliği veya otizmi olan öğrenciler için açılan 1-4 ve 5-8 inci sınıflarda birleştirilmiş sınıf uygulaması yapılır. 1-4 ve 5-8 inci sınıflarda dersler sınıf öğretmenleri tarafından okutulur. Ancak, özel yetenek gerektiren dersler ile din kültürü ve ahlak bilgisi ve yabancı dil derslerinin alan öğretmenleri tarafından okutulması esastır. Alan öğretmeni tarafından okutulan derslere sınıf öğretmeni de katılır.” denilmektedir. Yönetmeliğin 40. Maddesinde, otizmi olan bireyler için yetersizliği olmayan akranlarıyla birlikte her tür ve kademede kaynaştırma yoluyla eğitimlerini sürdürebilecekleri gibi her tür kademede, resmî ve özel gündüzlü özel eğitim okul ve kurumları açılabileceği ifade edilmektedir.</a:t>
            </a:r>
            <a:endParaRPr lang="tr-TR"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945015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185738" y="147653"/>
            <a:ext cx="11658600" cy="6324808"/>
          </a:xfrm>
          <a:prstGeom prst="rect">
            <a:avLst/>
          </a:prstGeom>
        </p:spPr>
        <p:txBody>
          <a:bodyPr wrap="square">
            <a:spAutoFit/>
          </a:bodyPr>
          <a:lstStyle/>
          <a:p>
            <a:pPr indent="450215" algn="just">
              <a:lnSpc>
                <a:spcPct val="150000"/>
              </a:lnSpc>
              <a:spcAft>
                <a:spcPts val="0"/>
              </a:spcAft>
            </a:pPr>
            <a:r>
              <a:rPr lang="tr-TR" dirty="0" smtClean="0">
                <a:effectLst/>
                <a:ea typeface="Cambria" panose="02040503050406030204" pitchFamily="18" charset="0"/>
              </a:rPr>
              <a:t>Ülkemizde otizmi olan öğrenciler için MEB tarafından bazı çalışmalar yapılmaktadır. MEB Özel Öğretim Kurumları Genel Müdürlüğü ve Özel Eğitim ve Rehberlik Hizmetleri Genel Müdürlüğü tarafından 2008 yılında ‘Yaygın Gelişimsel Bozukluk Destek Eğitim Programı’ hazırlanmış ve otizm yaygın gelişimsel bir bozukluk olarak belirtilmiştir. Bu program Talim ve Terbiye Kurulu Başkanlığı tarafından 2009 yılından itibaren özel eğitim ve rehabilitasyon merkezlerinde kullanılmak üzere onaylanmıştır. Program 13 modülden oluşmaktadır.</a:t>
            </a:r>
            <a:endParaRPr lang="tr-TR" dirty="0" smtClean="0">
              <a:effectLst/>
              <a:ea typeface="Calibri" panose="020F0502020204030204" pitchFamily="34" charset="0"/>
            </a:endParaRPr>
          </a:p>
          <a:p>
            <a:pPr>
              <a:lnSpc>
                <a:spcPct val="150000"/>
              </a:lnSpc>
              <a:spcAft>
                <a:spcPts val="0"/>
              </a:spcAft>
            </a:pPr>
            <a:r>
              <a:rPr lang="tr-TR" dirty="0" smtClean="0">
                <a:effectLst/>
                <a:ea typeface="Calibri" panose="020F0502020204030204" pitchFamily="34" charset="0"/>
              </a:rPr>
              <a:t>Bu program ile bireylerin;</a:t>
            </a:r>
          </a:p>
          <a:p>
            <a:pPr>
              <a:lnSpc>
                <a:spcPct val="150000"/>
              </a:lnSpc>
              <a:spcAft>
                <a:spcPts val="0"/>
              </a:spcAft>
            </a:pPr>
            <a:r>
              <a:rPr lang="tr-TR" dirty="0" smtClean="0">
                <a:effectLst/>
                <a:ea typeface="Calibri" panose="020F0502020204030204" pitchFamily="34" charset="0"/>
              </a:rPr>
              <a:t>1. İşlevsel becerilerin kazandırılmasına ön koşul oluşturan </a:t>
            </a:r>
            <a:r>
              <a:rPr lang="tr-TR" b="1" dirty="0" smtClean="0">
                <a:effectLst/>
                <a:ea typeface="Calibri" panose="020F0502020204030204" pitchFamily="34" charset="0"/>
              </a:rPr>
              <a:t>temel eşleme ve taklit becerilerini geliştirmeleri</a:t>
            </a:r>
            <a:r>
              <a:rPr lang="tr-TR" dirty="0" smtClean="0">
                <a:effectLst/>
                <a:ea typeface="Calibri" panose="020F0502020204030204" pitchFamily="34" charset="0"/>
              </a:rPr>
              <a:t>,</a:t>
            </a:r>
          </a:p>
          <a:p>
            <a:pPr>
              <a:lnSpc>
                <a:spcPct val="150000"/>
              </a:lnSpc>
              <a:spcAft>
                <a:spcPts val="0"/>
              </a:spcAft>
            </a:pPr>
            <a:r>
              <a:rPr lang="tr-TR" dirty="0" smtClean="0">
                <a:effectLst/>
                <a:ea typeface="Calibri" panose="020F0502020204030204" pitchFamily="34" charset="0"/>
              </a:rPr>
              <a:t>2. </a:t>
            </a:r>
            <a:r>
              <a:rPr lang="tr-TR" b="1" dirty="0" smtClean="0">
                <a:effectLst/>
                <a:ea typeface="Calibri" panose="020F0502020204030204" pitchFamily="34" charset="0"/>
              </a:rPr>
              <a:t>Sosyal etkileşim başlatma ve sürdürme beceril</a:t>
            </a:r>
            <a:r>
              <a:rPr lang="tr-TR" dirty="0" smtClean="0">
                <a:effectLst/>
                <a:ea typeface="Calibri" panose="020F0502020204030204" pitchFamily="34" charset="0"/>
              </a:rPr>
              <a:t>erini geliştirmeleri,</a:t>
            </a:r>
          </a:p>
          <a:p>
            <a:pPr>
              <a:lnSpc>
                <a:spcPct val="150000"/>
              </a:lnSpc>
              <a:spcAft>
                <a:spcPts val="0"/>
              </a:spcAft>
            </a:pPr>
            <a:r>
              <a:rPr lang="tr-TR" dirty="0" smtClean="0">
                <a:effectLst/>
                <a:ea typeface="Calibri" panose="020F0502020204030204" pitchFamily="34" charset="0"/>
              </a:rPr>
              <a:t>3. </a:t>
            </a:r>
            <a:r>
              <a:rPr lang="tr-TR" b="1" dirty="0" smtClean="0">
                <a:effectLst/>
                <a:ea typeface="Calibri" panose="020F0502020204030204" pitchFamily="34" charset="0"/>
              </a:rPr>
              <a:t>Alıcı ve ifade edici dil becerilerini </a:t>
            </a:r>
            <a:r>
              <a:rPr lang="tr-TR" dirty="0" smtClean="0">
                <a:effectLst/>
                <a:ea typeface="Calibri" panose="020F0502020204030204" pitchFamily="34" charset="0"/>
              </a:rPr>
              <a:t>geliştirmeleri,</a:t>
            </a:r>
          </a:p>
          <a:p>
            <a:pPr>
              <a:lnSpc>
                <a:spcPct val="150000"/>
              </a:lnSpc>
              <a:spcAft>
                <a:spcPts val="0"/>
              </a:spcAft>
            </a:pPr>
            <a:r>
              <a:rPr lang="tr-TR" dirty="0" smtClean="0">
                <a:effectLst/>
                <a:ea typeface="Calibri" panose="020F0502020204030204" pitchFamily="34" charset="0"/>
              </a:rPr>
              <a:t>4. </a:t>
            </a:r>
            <a:r>
              <a:rPr lang="tr-TR" b="1" dirty="0" smtClean="0">
                <a:effectLst/>
                <a:ea typeface="Calibri" panose="020F0502020204030204" pitchFamily="34" charset="0"/>
              </a:rPr>
              <a:t>İletişim becerilerini </a:t>
            </a:r>
            <a:r>
              <a:rPr lang="tr-TR" dirty="0" smtClean="0">
                <a:effectLst/>
                <a:ea typeface="Calibri" panose="020F0502020204030204" pitchFamily="34" charset="0"/>
              </a:rPr>
              <a:t>geliştirmeleri,</a:t>
            </a:r>
          </a:p>
          <a:p>
            <a:pPr>
              <a:lnSpc>
                <a:spcPct val="150000"/>
              </a:lnSpc>
              <a:spcAft>
                <a:spcPts val="0"/>
              </a:spcAft>
            </a:pPr>
            <a:r>
              <a:rPr lang="tr-TR" dirty="0" smtClean="0">
                <a:effectLst/>
                <a:ea typeface="Calibri" panose="020F0502020204030204" pitchFamily="34" charset="0"/>
              </a:rPr>
              <a:t>5. </a:t>
            </a:r>
            <a:r>
              <a:rPr lang="tr-TR" b="1" dirty="0" smtClean="0">
                <a:effectLst/>
                <a:ea typeface="Calibri" panose="020F0502020204030204" pitchFamily="34" charset="0"/>
              </a:rPr>
              <a:t>Bağımsız çalışma ve işlevde bulunma ile organize olma becerilerini </a:t>
            </a:r>
            <a:r>
              <a:rPr lang="tr-TR" dirty="0" smtClean="0">
                <a:effectLst/>
                <a:ea typeface="Calibri" panose="020F0502020204030204" pitchFamily="34" charset="0"/>
              </a:rPr>
              <a:t>kazanmaları,</a:t>
            </a:r>
          </a:p>
          <a:p>
            <a:pPr>
              <a:lnSpc>
                <a:spcPct val="150000"/>
              </a:lnSpc>
              <a:spcAft>
                <a:spcPts val="0"/>
              </a:spcAft>
            </a:pPr>
            <a:r>
              <a:rPr lang="tr-TR" dirty="0" smtClean="0">
                <a:effectLst/>
                <a:ea typeface="Calibri" panose="020F0502020204030204" pitchFamily="34" charset="0"/>
              </a:rPr>
              <a:t>6. </a:t>
            </a:r>
            <a:r>
              <a:rPr lang="tr-TR" b="1" dirty="0" smtClean="0">
                <a:effectLst/>
                <a:ea typeface="Calibri" panose="020F0502020204030204" pitchFamily="34" charset="0"/>
              </a:rPr>
              <a:t>Öz bakım ve günlük yaşam becerilerini </a:t>
            </a:r>
            <a:r>
              <a:rPr lang="tr-TR" dirty="0" smtClean="0">
                <a:effectLst/>
                <a:ea typeface="Calibri" panose="020F0502020204030204" pitchFamily="34" charset="0"/>
              </a:rPr>
              <a:t>geliştirmeleri,</a:t>
            </a:r>
          </a:p>
          <a:p>
            <a:pPr>
              <a:lnSpc>
                <a:spcPct val="150000"/>
              </a:lnSpc>
              <a:spcAft>
                <a:spcPts val="0"/>
              </a:spcAft>
            </a:pPr>
            <a:r>
              <a:rPr lang="tr-TR" dirty="0" smtClean="0">
                <a:effectLst/>
                <a:ea typeface="Calibri" panose="020F0502020204030204" pitchFamily="34" charset="0"/>
              </a:rPr>
              <a:t>7. </a:t>
            </a:r>
            <a:r>
              <a:rPr lang="tr-TR" b="1" dirty="0" smtClean="0">
                <a:effectLst/>
                <a:ea typeface="Calibri" panose="020F0502020204030204" pitchFamily="34" charset="0"/>
              </a:rPr>
              <a:t>Akademik becerilerini </a:t>
            </a:r>
            <a:r>
              <a:rPr lang="tr-TR" dirty="0" smtClean="0">
                <a:effectLst/>
                <a:ea typeface="Calibri" panose="020F0502020204030204" pitchFamily="34" charset="0"/>
              </a:rPr>
              <a:t>geliştirmeleri,</a:t>
            </a:r>
          </a:p>
          <a:p>
            <a:pPr>
              <a:lnSpc>
                <a:spcPct val="150000"/>
              </a:lnSpc>
              <a:spcAft>
                <a:spcPts val="0"/>
              </a:spcAft>
            </a:pPr>
            <a:r>
              <a:rPr lang="tr-TR" dirty="0" smtClean="0">
                <a:effectLst/>
                <a:ea typeface="Calibri" panose="020F0502020204030204" pitchFamily="34" charset="0"/>
              </a:rPr>
              <a:t>8. </a:t>
            </a:r>
            <a:r>
              <a:rPr lang="tr-TR" b="1" dirty="0" smtClean="0">
                <a:effectLst/>
                <a:ea typeface="Calibri" panose="020F0502020204030204" pitchFamily="34" charset="0"/>
              </a:rPr>
              <a:t>Toplumsal yaşama katılım ve sosyal uyum becerilerini </a:t>
            </a:r>
            <a:r>
              <a:rPr lang="tr-TR" dirty="0" smtClean="0">
                <a:effectLst/>
                <a:ea typeface="Calibri" panose="020F0502020204030204" pitchFamily="34" charset="0"/>
              </a:rPr>
              <a:t>geliştirmeleri</a:t>
            </a:r>
          </a:p>
          <a:p>
            <a:pPr>
              <a:lnSpc>
                <a:spcPct val="150000"/>
              </a:lnSpc>
              <a:spcAft>
                <a:spcPts val="0"/>
              </a:spcAft>
            </a:pPr>
            <a:r>
              <a:rPr lang="tr-TR" dirty="0" smtClean="0">
                <a:effectLst/>
                <a:ea typeface="Calibri" panose="020F0502020204030204" pitchFamily="34" charset="0"/>
              </a:rPr>
              <a:t>hedeflenmektedir.</a:t>
            </a:r>
            <a:endParaRPr lang="tr-TR" dirty="0">
              <a:effectLst/>
              <a:ea typeface="Calibri" panose="020F0502020204030204" pitchFamily="34" charset="0"/>
            </a:endParaRPr>
          </a:p>
        </p:txBody>
      </p:sp>
    </p:spTree>
    <p:extLst>
      <p:ext uri="{BB962C8B-B14F-4D97-AF65-F5344CB8AC3E}">
        <p14:creationId xmlns:p14="http://schemas.microsoft.com/office/powerpoint/2010/main" val="2484365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289547" y="744027"/>
            <a:ext cx="5583580" cy="369332"/>
          </a:xfrm>
          <a:prstGeom prst="rect">
            <a:avLst/>
          </a:prstGeom>
        </p:spPr>
        <p:txBody>
          <a:bodyPr wrap="none">
            <a:spAutoFit/>
          </a:bodyPr>
          <a:lstStyle/>
          <a:p>
            <a:pPr algn="just">
              <a:spcAft>
                <a:spcPts val="0"/>
              </a:spcAft>
            </a:pPr>
            <a:r>
              <a:rPr lang="tr-TR" b="1" dirty="0" smtClean="0">
                <a:effectLst/>
                <a:latin typeface="Times New Roman" panose="02020603050405020304" pitchFamily="18" charset="0"/>
                <a:ea typeface="Calibri" panose="020F0502020204030204" pitchFamily="34" charset="0"/>
              </a:rPr>
              <a:t>2- OTİZM SPEKTRUM BOZUKLUĞU NEDENLERİ</a:t>
            </a:r>
            <a:endParaRPr lang="tr-TR" sz="1200" dirty="0">
              <a:effectLst/>
              <a:latin typeface="Arial" panose="020B0604020202020204" pitchFamily="34" charset="0"/>
              <a:ea typeface="Calibri" panose="020F0502020204030204" pitchFamily="34" charset="0"/>
            </a:endParaRPr>
          </a:p>
        </p:txBody>
      </p:sp>
      <p:sp>
        <p:nvSpPr>
          <p:cNvPr id="5" name="Dikdörtgen 4"/>
          <p:cNvSpPr/>
          <p:nvPr/>
        </p:nvSpPr>
        <p:spPr>
          <a:xfrm>
            <a:off x="0" y="1448980"/>
            <a:ext cx="11901488" cy="4247317"/>
          </a:xfrm>
          <a:prstGeom prst="rect">
            <a:avLst/>
          </a:prstGeom>
        </p:spPr>
        <p:txBody>
          <a:bodyPr wrap="square">
            <a:spAutoFit/>
          </a:bodyPr>
          <a:lstStyle/>
          <a:p>
            <a:pPr marL="270510" algn="just">
              <a:lnSpc>
                <a:spcPct val="150000"/>
              </a:lnSpc>
              <a:spcAft>
                <a:spcPts val="0"/>
              </a:spcAft>
            </a:pPr>
            <a:r>
              <a:rPr lang="tr-TR" dirty="0" smtClean="0">
                <a:effectLst/>
                <a:latin typeface="Times New Roman" panose="02020603050405020304" pitchFamily="18" charset="0"/>
                <a:ea typeface="Calibri" panose="020F0502020204030204" pitchFamily="34" charset="0"/>
              </a:rPr>
              <a:t>	Otizmin nedeni bilinmemektedir. Ancak otizmin genetik, çevresel etkenlerle kısmen ilişkili, erken başlangıçlı bir sinir sistemi bozukluğu olduğu açıktır. Otizm genetik bir bozukluktur. Otizmin toplumdaki sıklığı %0.6 iken, kardeşinde otizm olan çocuklarda bu sıklık %5-6’dır. Ancak otizm tek bir gendeki sorun ile ortaya çıkan bir sorun değildir, dolayısı ile bir “otizm geni” yoktur. Otizme yol açan genler yüzlerce, hatta binlerce olabilir, bu genler farklı hastalarda farklı etkiler gösterebilir, belli gen kombinasyonları belli belirtilere yol açıyor olabilir veya genlerle çevrenin etkileşimi sonucunda bozukluk ortaya çıkabilir. </a:t>
            </a:r>
            <a:endParaRPr lang="tr-TR" sz="1200" dirty="0" smtClean="0">
              <a:effectLst/>
              <a:latin typeface="Arial" panose="020B0604020202020204" pitchFamily="34" charset="0"/>
              <a:ea typeface="Calibri" panose="020F0502020204030204" pitchFamily="34" charset="0"/>
            </a:endParaRPr>
          </a:p>
          <a:p>
            <a:pPr marL="270510" algn="just">
              <a:lnSpc>
                <a:spcPct val="150000"/>
              </a:lnSpc>
              <a:spcAft>
                <a:spcPts val="0"/>
              </a:spcAft>
            </a:pPr>
            <a:r>
              <a:rPr lang="tr-TR" dirty="0" smtClean="0">
                <a:effectLst/>
                <a:latin typeface="Times New Roman" panose="02020603050405020304" pitchFamily="18" charset="0"/>
                <a:ea typeface="Calibri" panose="020F0502020204030204" pitchFamily="34" charset="0"/>
              </a:rPr>
              <a:t>	Olguların %10’undan daha azında otizm bir başka hastalığa bağlı olabilir. Otizm ile ilişkili çevresel faktörler tam olarak belirlenmemiştir. İleri baba yaşı önemli bir risk faktörü olarak görünmektedir. Doğum sırasında yaşanan sorunların otizme neden olabileceği öne sürülmüştür. Aşıların otizme yol açmadığı kesin olarak gösterilmiş olmasına rağmen, otizmli çocuğu olan pek çok anne baba hala aşılar (MMR) ile çocuklarının bozukluğu arasında bir ilişki olduğuna inanmaktadır.</a:t>
            </a:r>
            <a:endParaRPr lang="tr-TR" sz="12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795402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404812" y="911856"/>
            <a:ext cx="6096000" cy="4662815"/>
          </a:xfrm>
          <a:prstGeom prst="rect">
            <a:avLst/>
          </a:prstGeom>
        </p:spPr>
        <p:txBody>
          <a:bodyPr>
            <a:spAutoFit/>
          </a:bodyPr>
          <a:lstStyle/>
          <a:p>
            <a:pPr marL="270510" algn="just">
              <a:lnSpc>
                <a:spcPct val="150000"/>
              </a:lnSpc>
              <a:spcAft>
                <a:spcPts val="0"/>
              </a:spcAft>
            </a:pPr>
            <a:r>
              <a:rPr lang="tr-TR" dirty="0" smtClean="0">
                <a:effectLst/>
                <a:latin typeface="Times New Roman" panose="02020603050405020304" pitchFamily="18" charset="0"/>
                <a:ea typeface="Calibri" panose="020F0502020204030204" pitchFamily="34" charset="0"/>
              </a:rPr>
              <a:t>	Otizmi olan bireylerle birçok beyin görüntüleme çalışması yapılmıştır. Bu çalışmalar birçok beyin bölgesinde anormallik olduğunu ortaya koymuştur. En tutarlı bulgulardan birisi otizmi olan çocukların erken dönemde baş çevrelerinin ve beyin hacimlerinin daha büyük olmasıdır. Ancak beyin hacmindeki bu büyüklük erken çocukluk döneminden sonra devam etmemektedir ve bazı beyin bölgeleri normalden küçük kalmaktadır. İşlevsel beyin görüntüleme çalışmaları otizmi olan bireylerde yüz tanıma, duygu tanıma, sosyal ilişkilerle ilişkili bölgelerde normalden farklılıklar olduğunu ortaya koymuştur.</a:t>
            </a:r>
            <a:endParaRPr lang="tr-TR" sz="1200" dirty="0">
              <a:effectLst/>
              <a:latin typeface="Arial" panose="020B0604020202020204" pitchFamily="34" charset="0"/>
              <a:ea typeface="Calibri" panose="020F0502020204030204" pitchFamily="34" charset="0"/>
            </a:endParaRPr>
          </a:p>
        </p:txBody>
      </p:sp>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8926" y="-414337"/>
            <a:ext cx="6853074" cy="6853074"/>
          </a:xfrm>
          <a:prstGeom prst="rect">
            <a:avLst/>
          </a:prstGeom>
        </p:spPr>
      </p:pic>
    </p:spTree>
    <p:extLst>
      <p:ext uri="{BB962C8B-B14F-4D97-AF65-F5344CB8AC3E}">
        <p14:creationId xmlns:p14="http://schemas.microsoft.com/office/powerpoint/2010/main" val="2163749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022624" y="226214"/>
            <a:ext cx="6096000" cy="2092881"/>
          </a:xfrm>
          <a:prstGeom prst="rect">
            <a:avLst/>
          </a:prstGeom>
        </p:spPr>
        <p:txBody>
          <a:bodyPr>
            <a:spAutoFit/>
          </a:bodyPr>
          <a:lstStyle/>
          <a:p>
            <a:pPr algn="ctr">
              <a:spcAft>
                <a:spcPts val="0"/>
              </a:spcAft>
            </a:pPr>
            <a:r>
              <a:rPr lang="tr-TR" b="1" dirty="0" smtClean="0">
                <a:effectLst/>
                <a:latin typeface="Times New Roman" panose="02020603050405020304" pitchFamily="18" charset="0"/>
                <a:ea typeface="Calibri" panose="020F0502020204030204" pitchFamily="34" charset="0"/>
              </a:rPr>
              <a:t>T.C.</a:t>
            </a:r>
            <a:endParaRPr lang="tr-TR" sz="1200" dirty="0" smtClean="0">
              <a:effectLst/>
              <a:latin typeface="Arial" panose="020B0604020202020204" pitchFamily="34" charset="0"/>
              <a:ea typeface="Calibri" panose="020F0502020204030204" pitchFamily="34" charset="0"/>
            </a:endParaRPr>
          </a:p>
          <a:p>
            <a:pPr algn="ctr">
              <a:spcAft>
                <a:spcPts val="0"/>
              </a:spcAft>
            </a:pPr>
            <a:r>
              <a:rPr lang="tr-TR" b="1" dirty="0" smtClean="0">
                <a:effectLst/>
                <a:latin typeface="Times New Roman" panose="02020603050405020304" pitchFamily="18" charset="0"/>
                <a:ea typeface="Calibri" panose="020F0502020204030204" pitchFamily="34" charset="0"/>
              </a:rPr>
              <a:t> </a:t>
            </a:r>
            <a:endParaRPr lang="tr-TR" sz="1200" dirty="0" smtClean="0">
              <a:effectLst/>
              <a:latin typeface="Arial" panose="020B0604020202020204" pitchFamily="34" charset="0"/>
              <a:ea typeface="Calibri" panose="020F0502020204030204" pitchFamily="34" charset="0"/>
            </a:endParaRPr>
          </a:p>
          <a:p>
            <a:pPr algn="ctr">
              <a:spcBef>
                <a:spcPts val="1200"/>
              </a:spcBef>
              <a:spcAft>
                <a:spcPts val="0"/>
              </a:spcAft>
            </a:pPr>
            <a:r>
              <a:rPr lang="tr-TR" b="1" dirty="0" smtClean="0">
                <a:effectLst/>
                <a:latin typeface="Times New Roman" panose="02020603050405020304" pitchFamily="18" charset="0"/>
              </a:rPr>
              <a:t>MİLLÎ EĞİTİM BAKANLIĞI</a:t>
            </a:r>
            <a:endParaRPr lang="tr-TR" sz="2000" b="1" dirty="0" smtClean="0">
              <a:effectLst/>
              <a:latin typeface="Cambria" panose="02040503050406030204" pitchFamily="18" charset="0"/>
            </a:endParaRPr>
          </a:p>
          <a:p>
            <a:pPr>
              <a:spcAft>
                <a:spcPts val="0"/>
              </a:spcAft>
            </a:pPr>
            <a:r>
              <a:rPr lang="tr-TR" sz="1200" dirty="0" smtClean="0">
                <a:effectLst/>
                <a:latin typeface="Arial" panose="020B0604020202020204" pitchFamily="34" charset="0"/>
                <a:ea typeface="Calibri" panose="020F0502020204030204" pitchFamily="34" charset="0"/>
              </a:rPr>
              <a:t> </a:t>
            </a:r>
          </a:p>
          <a:p>
            <a:pPr algn="ctr">
              <a:spcAft>
                <a:spcPts val="0"/>
              </a:spcAft>
            </a:pPr>
            <a:r>
              <a:rPr lang="tr-TR" b="1" dirty="0" smtClean="0">
                <a:effectLst/>
                <a:latin typeface="Times New Roman" panose="02020603050405020304" pitchFamily="18" charset="0"/>
                <a:ea typeface="Calibri" panose="020F0502020204030204" pitchFamily="34" charset="0"/>
              </a:rPr>
              <a:t>Özel Eğitim ve Rehberlik Hizmetleri Genel Müdürlüğü </a:t>
            </a:r>
            <a:endParaRPr lang="tr-TR" sz="1200" dirty="0" smtClean="0">
              <a:effectLst/>
              <a:latin typeface="Arial" panose="020B0604020202020204" pitchFamily="34" charset="0"/>
              <a:ea typeface="Calibri" panose="020F0502020204030204" pitchFamily="34" charset="0"/>
            </a:endParaRPr>
          </a:p>
          <a:p>
            <a:pPr algn="ctr">
              <a:spcAft>
                <a:spcPts val="0"/>
              </a:spcAft>
            </a:pPr>
            <a:r>
              <a:rPr lang="tr-TR" b="1" dirty="0" smtClean="0">
                <a:effectLst/>
                <a:latin typeface="Times New Roman" panose="02020603050405020304" pitchFamily="18" charset="0"/>
                <a:ea typeface="Calibri" panose="020F0502020204030204" pitchFamily="34" charset="0"/>
              </a:rPr>
              <a:t> </a:t>
            </a:r>
            <a:endParaRPr lang="tr-TR" sz="1200" dirty="0" smtClean="0">
              <a:effectLst/>
              <a:latin typeface="Arial" panose="020B0604020202020204" pitchFamily="34" charset="0"/>
              <a:ea typeface="Calibri" panose="020F0502020204030204" pitchFamily="34" charset="0"/>
            </a:endParaRPr>
          </a:p>
          <a:p>
            <a:pPr algn="ctr">
              <a:spcAft>
                <a:spcPts val="0"/>
              </a:spcAft>
            </a:pPr>
            <a:r>
              <a:rPr lang="tr-TR" b="1" dirty="0" smtClean="0">
                <a:effectLst/>
                <a:latin typeface="Times New Roman" panose="02020603050405020304" pitchFamily="18" charset="0"/>
                <a:ea typeface="Calibri" panose="020F0502020204030204" pitchFamily="34" charset="0"/>
              </a:rPr>
              <a:t>Kaynaştırma Uygulamaları Destek Programı</a:t>
            </a:r>
            <a:endParaRPr lang="tr-TR" sz="1200" dirty="0">
              <a:effectLst/>
              <a:latin typeface="Arial" panose="020B0604020202020204" pitchFamily="34" charset="0"/>
              <a:ea typeface="Calibri" panose="020F0502020204030204" pitchFamily="34" charset="0"/>
            </a:endParaRPr>
          </a:p>
        </p:txBody>
      </p:sp>
      <p:sp>
        <p:nvSpPr>
          <p:cNvPr id="5" name="Dikdörtgen 4"/>
          <p:cNvSpPr/>
          <p:nvPr/>
        </p:nvSpPr>
        <p:spPr>
          <a:xfrm>
            <a:off x="676275" y="2550810"/>
            <a:ext cx="6096000" cy="1200329"/>
          </a:xfrm>
          <a:prstGeom prst="rect">
            <a:avLst/>
          </a:prstGeom>
        </p:spPr>
        <p:txBody>
          <a:bodyPr>
            <a:spAutoFit/>
          </a:bodyPr>
          <a:lstStyle/>
          <a:p>
            <a:pPr algn="just">
              <a:spcAft>
                <a:spcPts val="0"/>
              </a:spcAft>
            </a:pPr>
            <a:r>
              <a:rPr lang="tr-TR" b="1" dirty="0" smtClean="0">
                <a:effectLst/>
                <a:latin typeface="Times New Roman" panose="02020603050405020304" pitchFamily="18" charset="0"/>
                <a:ea typeface="Calibri" panose="020F0502020204030204" pitchFamily="34" charset="0"/>
              </a:rPr>
              <a:t>EĞİTİM İÇERİĞİ</a:t>
            </a:r>
            <a:endParaRPr lang="tr-TR" sz="1200" dirty="0" smtClean="0">
              <a:effectLst/>
              <a:latin typeface="Arial" panose="020B0604020202020204" pitchFamily="34" charset="0"/>
              <a:ea typeface="Calibri" panose="020F0502020204030204" pitchFamily="34" charset="0"/>
            </a:endParaRPr>
          </a:p>
          <a:p>
            <a:pPr lvl="0">
              <a:lnSpc>
                <a:spcPct val="150000"/>
              </a:lnSpc>
            </a:pPr>
            <a:r>
              <a:rPr lang="tr-TR" b="1" kern="1800" dirty="0" smtClean="0">
                <a:effectLst/>
                <a:latin typeface="Times New Roman" panose="02020603050405020304" pitchFamily="18" charset="0"/>
                <a:ea typeface="Times New Roman" panose="02020603050405020304" pitchFamily="18" charset="0"/>
              </a:rPr>
              <a:t>1. OTİZM SPEKTRUM BOZUKLUĞU NEDİR?</a:t>
            </a:r>
          </a:p>
          <a:p>
            <a:pPr marL="342900" lvl="0" indent="-342900">
              <a:lnSpc>
                <a:spcPct val="150000"/>
              </a:lnSpc>
              <a:buFont typeface="+mj-lt"/>
              <a:buAutoNum type="arabicPeriod"/>
            </a:pPr>
            <a:endParaRPr lang="tr-TR" dirty="0">
              <a:effectLst/>
              <a:latin typeface="Times New Roman" panose="02020603050405020304" pitchFamily="18" charset="0"/>
              <a:ea typeface="Times New Roman" panose="02020603050405020304" pitchFamily="18" charset="0"/>
            </a:endParaRPr>
          </a:p>
        </p:txBody>
      </p:sp>
      <p:sp>
        <p:nvSpPr>
          <p:cNvPr id="6" name="Dikdörtgen 5"/>
          <p:cNvSpPr/>
          <p:nvPr/>
        </p:nvSpPr>
        <p:spPr>
          <a:xfrm>
            <a:off x="676275" y="3324547"/>
            <a:ext cx="5803192" cy="1061829"/>
          </a:xfrm>
          <a:prstGeom prst="rect">
            <a:avLst/>
          </a:prstGeom>
        </p:spPr>
        <p:txBody>
          <a:bodyPr wrap="none">
            <a:spAutoFit/>
          </a:bodyPr>
          <a:lstStyle/>
          <a:p>
            <a:pPr lvl="1" algn="just">
              <a:lnSpc>
                <a:spcPct val="150000"/>
              </a:lnSpc>
            </a:pPr>
            <a:r>
              <a:rPr lang="tr-TR" sz="1400" b="1" dirty="0" smtClean="0">
                <a:effectLst/>
                <a:latin typeface="Times New Roman" panose="02020603050405020304" pitchFamily="18" charset="0"/>
                <a:ea typeface="Cambria" panose="02040503050406030204" pitchFamily="18" charset="0"/>
              </a:rPr>
              <a:t>1.1. Otizm Spektrum Bozukluğu Olan Çocukların Genel Özellikleri</a:t>
            </a:r>
          </a:p>
          <a:p>
            <a:pPr lvl="1" algn="just">
              <a:lnSpc>
                <a:spcPct val="150000"/>
              </a:lnSpc>
            </a:pPr>
            <a:r>
              <a:rPr lang="tr-TR" sz="1400" b="1" dirty="0" smtClean="0">
                <a:effectLst/>
                <a:latin typeface="Times New Roman" panose="02020603050405020304" pitchFamily="18" charset="0"/>
                <a:ea typeface="Cambria" panose="02040503050406030204" pitchFamily="18" charset="0"/>
              </a:rPr>
              <a:t>1.2. Yasal Düzenlemeler ve Eğitim Hakkı</a:t>
            </a:r>
            <a:endParaRPr lang="tr-TR" sz="1400" dirty="0" smtClean="0">
              <a:effectLst/>
              <a:latin typeface="Times New Roman" panose="02020603050405020304" pitchFamily="18" charset="0"/>
              <a:ea typeface="Times New Roman" panose="02020603050405020304" pitchFamily="18" charset="0"/>
            </a:endParaRPr>
          </a:p>
          <a:p>
            <a:pPr lvl="1" algn="just">
              <a:lnSpc>
                <a:spcPct val="150000"/>
              </a:lnSpc>
            </a:pPr>
            <a:endParaRPr lang="tr-TR" sz="1400" dirty="0">
              <a:effectLst/>
              <a:latin typeface="Times New Roman" panose="02020603050405020304" pitchFamily="18" charset="0"/>
              <a:ea typeface="Times New Roman" panose="02020603050405020304" pitchFamily="18" charset="0"/>
            </a:endParaRPr>
          </a:p>
        </p:txBody>
      </p:sp>
      <p:sp>
        <p:nvSpPr>
          <p:cNvPr id="8" name="Dikdörtgen 7"/>
          <p:cNvSpPr/>
          <p:nvPr/>
        </p:nvSpPr>
        <p:spPr>
          <a:xfrm>
            <a:off x="676275" y="4105786"/>
            <a:ext cx="6210226" cy="1754326"/>
          </a:xfrm>
          <a:prstGeom prst="rect">
            <a:avLst/>
          </a:prstGeom>
        </p:spPr>
        <p:txBody>
          <a:bodyPr wrap="none">
            <a:spAutoFit/>
          </a:bodyPr>
          <a:lstStyle/>
          <a:p>
            <a:pPr algn="just">
              <a:lnSpc>
                <a:spcPct val="150000"/>
              </a:lnSpc>
              <a:spcAft>
                <a:spcPts val="0"/>
              </a:spcAft>
            </a:pPr>
            <a:r>
              <a:rPr lang="tr-TR" b="1" dirty="0" smtClean="0">
                <a:effectLst/>
                <a:latin typeface="Times New Roman" panose="02020603050405020304" pitchFamily="18" charset="0"/>
                <a:ea typeface="Calibri" panose="020F0502020204030204" pitchFamily="34" charset="0"/>
              </a:rPr>
              <a:t>2. OTİZM SPEKTRUM BOZUKLUĞU NEDENLERİ</a:t>
            </a:r>
          </a:p>
          <a:p>
            <a:pPr algn="just">
              <a:lnSpc>
                <a:spcPct val="150000"/>
              </a:lnSpc>
            </a:pPr>
            <a:r>
              <a:rPr lang="tr-TR" b="1" dirty="0" smtClean="0">
                <a:effectLst/>
                <a:latin typeface="Times New Roman" panose="02020603050405020304" pitchFamily="18" charset="0"/>
                <a:ea typeface="Calibri" panose="020F0502020204030204" pitchFamily="34" charset="0"/>
              </a:rPr>
              <a:t>3. OTİZM SPEKTRUM BOZUKLUĞUNUN BELİRTİLERİ</a:t>
            </a:r>
            <a:endParaRPr lang="tr-TR" sz="1200" dirty="0" smtClean="0">
              <a:effectLst/>
              <a:latin typeface="Arial" panose="020B0604020202020204" pitchFamily="34" charset="0"/>
              <a:ea typeface="Calibri" panose="020F0502020204030204" pitchFamily="34" charset="0"/>
            </a:endParaRPr>
          </a:p>
          <a:p>
            <a:pPr algn="just">
              <a:lnSpc>
                <a:spcPct val="150000"/>
              </a:lnSpc>
            </a:pPr>
            <a:r>
              <a:rPr lang="tr-TR" b="1" dirty="0" smtClean="0">
                <a:latin typeface="Times New Roman" panose="02020603050405020304" pitchFamily="18" charset="0"/>
                <a:ea typeface="Times New Roman" panose="02020603050405020304" pitchFamily="18" charset="0"/>
              </a:rPr>
              <a:t>4. EĞİTSEL DEĞERLENDİRME VE TANILAMA SÜRECİ</a:t>
            </a:r>
            <a:endParaRPr lang="tr-TR" dirty="0" smtClean="0">
              <a:effectLst/>
              <a:latin typeface="Times New Roman" panose="02020603050405020304" pitchFamily="18" charset="0"/>
              <a:ea typeface="Times New Roman" panose="02020603050405020304" pitchFamily="18" charset="0"/>
            </a:endParaRPr>
          </a:p>
          <a:p>
            <a:pPr algn="just">
              <a:lnSpc>
                <a:spcPct val="150000"/>
              </a:lnSpc>
            </a:pPr>
            <a:r>
              <a:rPr lang="tr-TR" b="1" dirty="0" smtClean="0">
                <a:latin typeface="Times New Roman" panose="02020603050405020304" pitchFamily="18" charset="0"/>
                <a:ea typeface="Times New Roman" panose="02020603050405020304" pitchFamily="18" charset="0"/>
              </a:rPr>
              <a:t>5. ÖĞRETMENLERE ÖNERİLER</a:t>
            </a:r>
            <a:endParaRPr lang="tr-TR" dirty="0" smtClean="0">
              <a:effectLst/>
              <a:latin typeface="Times New Roman" panose="02020603050405020304" pitchFamily="18" charset="0"/>
              <a:ea typeface="Times New Roman" panose="02020603050405020304" pitchFamily="18" charset="0"/>
            </a:endParaRPr>
          </a:p>
        </p:txBody>
      </p:sp>
      <p:pic>
        <p:nvPicPr>
          <p:cNvPr id="15" name="Resim 14"/>
          <p:cNvPicPr>
            <a:picLocks noChangeAspect="1"/>
          </p:cNvPicPr>
          <p:nvPr/>
        </p:nvPicPr>
        <p:blipFill rotWithShape="1">
          <a:blip r:embed="rId2" cstate="print">
            <a:extLst>
              <a:ext uri="{28A0092B-C50C-407E-A947-70E740481C1C}">
                <a14:useLocalDpi xmlns:a14="http://schemas.microsoft.com/office/drawing/2010/main" val="0"/>
              </a:ext>
            </a:extLst>
          </a:blip>
          <a:srcRect l="8221" r="46858" b="21042"/>
          <a:stretch/>
        </p:blipFill>
        <p:spPr>
          <a:xfrm>
            <a:off x="8243887" y="1464959"/>
            <a:ext cx="4357687" cy="5414963"/>
          </a:xfrm>
          <a:prstGeom prst="rect">
            <a:avLst/>
          </a:prstGeom>
        </p:spPr>
      </p:pic>
    </p:spTree>
    <p:extLst>
      <p:ext uri="{BB962C8B-B14F-4D97-AF65-F5344CB8AC3E}">
        <p14:creationId xmlns:p14="http://schemas.microsoft.com/office/powerpoint/2010/main" val="4014130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171450" y="452065"/>
            <a:ext cx="11730037" cy="5493812"/>
          </a:xfrm>
          <a:prstGeom prst="rect">
            <a:avLst/>
          </a:prstGeom>
        </p:spPr>
        <p:txBody>
          <a:bodyPr wrap="square">
            <a:spAutoFit/>
          </a:bodyPr>
          <a:lstStyle/>
          <a:p>
            <a:pPr algn="just">
              <a:spcAft>
                <a:spcPts val="0"/>
              </a:spcAft>
            </a:pPr>
            <a:r>
              <a:rPr lang="tr-TR" b="1" dirty="0" smtClean="0">
                <a:effectLst/>
                <a:ea typeface="Calibri" panose="020F0502020204030204" pitchFamily="34" charset="0"/>
              </a:rPr>
              <a:t>3- OTİZM SPEKTRUM BOZUKLUĞUNUN BELİRTİLERİ</a:t>
            </a:r>
            <a:endParaRPr lang="tr-TR" dirty="0" smtClean="0">
              <a:effectLst/>
              <a:ea typeface="Calibri" panose="020F0502020204030204" pitchFamily="34" charset="0"/>
            </a:endParaRPr>
          </a:p>
          <a:p>
            <a:pPr algn="just">
              <a:spcAft>
                <a:spcPts val="0"/>
              </a:spcAft>
            </a:pPr>
            <a:r>
              <a:rPr lang="tr-TR" b="1" dirty="0" smtClean="0">
                <a:effectLst/>
                <a:ea typeface="Calibri" panose="020F0502020204030204" pitchFamily="34" charset="0"/>
              </a:rPr>
              <a:t> </a:t>
            </a:r>
            <a:endParaRPr lang="tr-TR" dirty="0" smtClean="0">
              <a:effectLst/>
              <a:ea typeface="Calibri" panose="020F0502020204030204" pitchFamily="34" charset="0"/>
            </a:endParaRPr>
          </a:p>
          <a:p>
            <a:pPr algn="just">
              <a:spcAft>
                <a:spcPts val="0"/>
              </a:spcAft>
            </a:pPr>
            <a:r>
              <a:rPr lang="tr-TR" b="1" dirty="0" smtClean="0">
                <a:effectLst/>
                <a:ea typeface="Calibri" panose="020F0502020204030204" pitchFamily="34" charset="0"/>
              </a:rPr>
              <a:t> </a:t>
            </a:r>
            <a:endParaRPr lang="tr-TR" dirty="0" smtClean="0">
              <a:effectLst/>
              <a:ea typeface="Calibri" panose="020F0502020204030204" pitchFamily="34" charset="0"/>
            </a:endParaRPr>
          </a:p>
          <a:p>
            <a:pPr algn="just">
              <a:lnSpc>
                <a:spcPct val="150000"/>
              </a:lnSpc>
              <a:spcAft>
                <a:spcPts val="0"/>
              </a:spcAft>
            </a:pPr>
            <a:r>
              <a:rPr lang="tr-TR" dirty="0" smtClean="0">
                <a:effectLst/>
                <a:ea typeface="Calibri" panose="020F0502020204030204" pitchFamily="34" charset="0"/>
              </a:rPr>
              <a:t>Otizmin gittikçe önem kazanması ve bu alandaki çalışmaların da artması sonucu, birbirinden farklı çalışmalar doğrultusunda değişik davranış özelliklerinin olabileceği öne sürülmüş ve çeşitli yorumlar yapılmaya başlanmıştır. Bu doğrultuda Amerikan Psikiyatri Derneği'nin öne sürdüğü gelişim düzeyinin normal olmadığını gösteren şu davranışlardan oluşmaktadır:</a:t>
            </a:r>
          </a:p>
          <a:p>
            <a:pPr algn="just">
              <a:lnSpc>
                <a:spcPct val="150000"/>
              </a:lnSpc>
              <a:spcAft>
                <a:spcPts val="0"/>
              </a:spcAft>
            </a:pPr>
            <a:r>
              <a:rPr lang="tr-TR" dirty="0" smtClean="0">
                <a:effectLst/>
                <a:ea typeface="Calibri" panose="020F0502020204030204" pitchFamily="34" charset="0"/>
              </a:rPr>
              <a:t>Otizmin, birbirinden bağımsız belirtilerin bileşimi değil, sosyal ilişki, iletişim ve yaratıcı etkinliklerdeki yetersizliği içeren bir durum olduğu söylenebilmektedir. Otizmin ilk önceleri sanıldığı gibi sevgi yoksunluğu, iletişim eksikliği ya da çocuğun geçmiş yaşantısıyla ilgili duygusal sorunlara ilişkin olmadığı anlaşılmış, kaynağının </a:t>
            </a:r>
            <a:r>
              <a:rPr lang="tr-TR" b="1" dirty="0" smtClean="0">
                <a:effectLst/>
                <a:ea typeface="Calibri" panose="020F0502020204030204" pitchFamily="34" charset="0"/>
              </a:rPr>
              <a:t>psikolojik değil, sinir sisteminin gelişimsel bozukluğu </a:t>
            </a:r>
            <a:r>
              <a:rPr lang="tr-TR" dirty="0" smtClean="0">
                <a:effectLst/>
                <a:ea typeface="Calibri" panose="020F0502020204030204" pitchFamily="34" charset="0"/>
              </a:rPr>
              <a:t>olduğu ortaya çıkarılmıştır. 1986'da </a:t>
            </a:r>
            <a:r>
              <a:rPr lang="tr-TR" dirty="0" err="1" smtClean="0">
                <a:effectLst/>
                <a:ea typeface="Calibri" panose="020F0502020204030204" pitchFamily="34" charset="0"/>
              </a:rPr>
              <a:t>Wing</a:t>
            </a:r>
            <a:r>
              <a:rPr lang="tr-TR" dirty="0" smtClean="0">
                <a:effectLst/>
                <a:ea typeface="Calibri" panose="020F0502020204030204" pitchFamily="34" charset="0"/>
              </a:rPr>
              <a:t> ve "Ulusal Otistik Çocuklar ve Yetişkinler Derneği'nin bildirisinde, vaka oranı 15/10.000 olarak açıklanmaktadır. Önceleri otizm başlangıcının çocuğun doğumundan sonra yaklaşık 30 aylık oluncaya kadar ki süre içinde görülebileceği belirtilirken, son yıllarda çocuk 36 aylık olduğunda ve daha ileri yaştayken de otistik davranış özellikleri gösterebilmektedir. Geniş kapsamlı araştırma bulguları otizmin kızlara oranla erkeklerde daha yaygın görüldüğünü doğrulamaktadır.</a:t>
            </a:r>
            <a:endParaRPr lang="tr-TR" dirty="0">
              <a:effectLst/>
              <a:ea typeface="Calibri" panose="020F0502020204030204" pitchFamily="34" charset="0"/>
            </a:endParaRPr>
          </a:p>
        </p:txBody>
      </p:sp>
    </p:spTree>
    <p:extLst>
      <p:ext uri="{BB962C8B-B14F-4D97-AF65-F5344CB8AC3E}">
        <p14:creationId xmlns:p14="http://schemas.microsoft.com/office/powerpoint/2010/main" val="4261726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219074" y="451174"/>
            <a:ext cx="11696701" cy="4912692"/>
          </a:xfrm>
          <a:prstGeom prst="rect">
            <a:avLst/>
          </a:prstGeom>
        </p:spPr>
        <p:txBody>
          <a:bodyPr wrap="square">
            <a:spAutoFit/>
          </a:bodyPr>
          <a:lstStyle/>
          <a:p>
            <a:pPr algn="just">
              <a:lnSpc>
                <a:spcPct val="150000"/>
              </a:lnSpc>
              <a:spcAft>
                <a:spcPts val="0"/>
              </a:spcAft>
            </a:pPr>
            <a:r>
              <a:rPr lang="tr-TR" b="1" dirty="0" smtClean="0">
                <a:effectLst/>
                <a:latin typeface="Times New Roman" panose="02020603050405020304" pitchFamily="18" charset="0"/>
                <a:ea typeface="Calibri" panose="020F0502020204030204" pitchFamily="34" charset="0"/>
              </a:rPr>
              <a:t>OSB’nin en temel belirtileri: </a:t>
            </a:r>
            <a:endParaRPr lang="tr-TR" sz="1200" dirty="0" smtClean="0">
              <a:effectLst/>
              <a:latin typeface="Arial" panose="020B0604020202020204" pitchFamily="34" charset="0"/>
              <a:ea typeface="Calibri" panose="020F0502020204030204" pitchFamily="34" charset="0"/>
            </a:endParaRPr>
          </a:p>
          <a:p>
            <a:pPr algn="just">
              <a:lnSpc>
                <a:spcPct val="150000"/>
              </a:lnSpc>
              <a:spcAft>
                <a:spcPts val="0"/>
              </a:spcAft>
            </a:pPr>
            <a:r>
              <a:rPr lang="tr-TR" dirty="0" smtClean="0">
                <a:effectLst/>
                <a:latin typeface="Times New Roman" panose="02020603050405020304" pitchFamily="18" charset="0"/>
                <a:ea typeface="Calibri" panose="020F0502020204030204" pitchFamily="34" charset="0"/>
              </a:rPr>
              <a:t>a) Toplumsal etkileşimde ve iletişimde yetersizlikler ile davranış, ilgi ve etkinliklerde sınırlı, basmakalıp ve yineleyici örüntülerle, </a:t>
            </a:r>
            <a:endParaRPr lang="tr-TR" sz="1200" dirty="0" smtClean="0">
              <a:effectLst/>
              <a:latin typeface="Arial" panose="020B0604020202020204" pitchFamily="34" charset="0"/>
              <a:ea typeface="Calibri" panose="020F0502020204030204" pitchFamily="34" charset="0"/>
            </a:endParaRPr>
          </a:p>
          <a:p>
            <a:pPr algn="just">
              <a:lnSpc>
                <a:spcPct val="150000"/>
              </a:lnSpc>
              <a:spcAft>
                <a:spcPts val="0"/>
              </a:spcAft>
            </a:pPr>
            <a:r>
              <a:rPr lang="tr-TR" dirty="0" smtClean="0">
                <a:effectLst/>
                <a:latin typeface="Times New Roman" panose="02020603050405020304" pitchFamily="18" charset="0"/>
                <a:ea typeface="Calibri" panose="020F0502020204030204" pitchFamily="34" charset="0"/>
              </a:rPr>
              <a:t>b) Toplumsal etkileşim, iletişimde kullanılan dil ya da sembolik/ imgesel oyun becerilerinin en az birinde 3 yaşından önce gecikmelerin ya da olağandışı bir işlevselliğin olması ile, </a:t>
            </a:r>
            <a:endParaRPr lang="tr-TR" sz="1200" dirty="0" smtClean="0">
              <a:effectLst/>
              <a:latin typeface="Arial" panose="020B0604020202020204" pitchFamily="34" charset="0"/>
              <a:ea typeface="Calibri" panose="020F0502020204030204" pitchFamily="34" charset="0"/>
            </a:endParaRPr>
          </a:p>
          <a:p>
            <a:pPr algn="just">
              <a:lnSpc>
                <a:spcPct val="150000"/>
              </a:lnSpc>
              <a:spcAft>
                <a:spcPts val="0"/>
              </a:spcAft>
            </a:pPr>
            <a:r>
              <a:rPr lang="tr-TR" dirty="0" smtClean="0">
                <a:effectLst/>
                <a:latin typeface="Times New Roman" panose="02020603050405020304" pitchFamily="18" charset="0"/>
                <a:ea typeface="Calibri" panose="020F0502020204030204" pitchFamily="34" charset="0"/>
              </a:rPr>
              <a:t>c) Çeşitli takıntılarla kendini göstermektedir (DSM-IV-TR, 2000). </a:t>
            </a:r>
          </a:p>
          <a:p>
            <a:pPr algn="just">
              <a:lnSpc>
                <a:spcPct val="150000"/>
              </a:lnSpc>
              <a:spcAft>
                <a:spcPts val="0"/>
              </a:spcAft>
            </a:pPr>
            <a:endParaRPr lang="tr-TR" sz="1200" dirty="0" smtClean="0">
              <a:effectLst/>
              <a:latin typeface="Arial" panose="020B0604020202020204" pitchFamily="34" charset="0"/>
              <a:ea typeface="Calibri" panose="020F0502020204030204" pitchFamily="34" charset="0"/>
            </a:endParaRPr>
          </a:p>
          <a:p>
            <a:pPr algn="just">
              <a:lnSpc>
                <a:spcPct val="125000"/>
              </a:lnSpc>
            </a:pPr>
            <a:r>
              <a:rPr lang="tr-TR" dirty="0" smtClean="0">
                <a:effectLst/>
                <a:latin typeface="Times New Roman" panose="02020603050405020304" pitchFamily="18" charset="0"/>
                <a:ea typeface="Calibri" panose="020F0502020204030204" pitchFamily="34" charset="0"/>
              </a:rPr>
              <a:t>OSB’nin erken tanılanması ve erken müdahalenin yapılabilmesi için doğumdan hemen sonra 12-18 aylar arasında ortaya çıkan belirtileri dikkate almak önemlidir; çünkü çocuklarda 24 aydan önce OSB tanısı koymak oldukça zordur. Bu belirtiler anne-babalar ya da kısa süreli muayene sırasında hemşire, doktor gibi sağlık personeli tarafından fark edilebilir (Sayan ve </a:t>
            </a:r>
            <a:r>
              <a:rPr lang="tr-TR" dirty="0" err="1" smtClean="0">
                <a:effectLst/>
                <a:latin typeface="Times New Roman" panose="02020603050405020304" pitchFamily="18" charset="0"/>
                <a:ea typeface="Calibri" panose="020F0502020204030204" pitchFamily="34" charset="0"/>
              </a:rPr>
              <a:t>Durat</a:t>
            </a:r>
            <a:r>
              <a:rPr lang="tr-TR" dirty="0" smtClean="0">
                <a:effectLst/>
                <a:latin typeface="Times New Roman" panose="02020603050405020304" pitchFamily="18" charset="0"/>
                <a:ea typeface="Calibri" panose="020F0502020204030204" pitchFamily="34" charset="0"/>
              </a:rPr>
              <a:t>, 2007). Anne-babalar ve doktorlar her çocuğun birbirinden farklı olduğunu, her çocuğun gelişimsel hızının aynı olmadığını bilmeleri gerekmektedir. Anne-baba, çocuğun normal gelişimsel aşamalarda geç kaldığını, akranlarından yavaş geliştiğini fark ederlerse zaman geçirmeden çocukları ile ilgili kaygılarını bir çocuk doktoru ile paylaşmaları gerekmektedir. </a:t>
            </a:r>
            <a:endParaRPr lang="tr-TR" dirty="0"/>
          </a:p>
        </p:txBody>
      </p:sp>
    </p:spTree>
    <p:extLst>
      <p:ext uri="{BB962C8B-B14F-4D97-AF65-F5344CB8AC3E}">
        <p14:creationId xmlns:p14="http://schemas.microsoft.com/office/powerpoint/2010/main" val="1794833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416719" y="1335972"/>
            <a:ext cx="11358563" cy="3831818"/>
          </a:xfrm>
          <a:prstGeom prst="rect">
            <a:avLst/>
          </a:prstGeom>
        </p:spPr>
        <p:txBody>
          <a:bodyPr wrap="square">
            <a:spAutoFit/>
          </a:bodyPr>
          <a:lstStyle/>
          <a:p>
            <a:pPr algn="just">
              <a:lnSpc>
                <a:spcPct val="150000"/>
              </a:lnSpc>
              <a:spcAft>
                <a:spcPts val="0"/>
              </a:spcAft>
            </a:pPr>
            <a:r>
              <a:rPr lang="tr-TR" dirty="0" smtClean="0">
                <a:effectLst/>
                <a:ea typeface="Calibri" panose="020F0502020204030204" pitchFamily="34" charset="0"/>
              </a:rPr>
              <a:t>OSB olan çocuklarda görülen erken belirtiler şöyledir:</a:t>
            </a:r>
          </a:p>
          <a:p>
            <a:pPr marL="342900" lvl="0" indent="-342900" algn="just">
              <a:lnSpc>
                <a:spcPct val="150000"/>
              </a:lnSpc>
              <a:spcAft>
                <a:spcPts val="0"/>
              </a:spcAft>
              <a:buFont typeface="Symbol" panose="05050102010706020507" pitchFamily="18" charset="2"/>
              <a:buChar char=""/>
            </a:pPr>
            <a:r>
              <a:rPr lang="tr-TR" dirty="0" smtClean="0">
                <a:effectLst/>
                <a:ea typeface="Calibri" panose="020F0502020204030204" pitchFamily="34" charset="0"/>
              </a:rPr>
              <a:t>6. aydan itibaren başkalarına sıcak bir şekilde gülümsememek,</a:t>
            </a:r>
            <a:endParaRPr lang="tr-TR" dirty="0" smtClean="0">
              <a:effectLst/>
            </a:endParaRPr>
          </a:p>
          <a:p>
            <a:pPr marL="342900" lvl="0" indent="-342900" algn="just">
              <a:lnSpc>
                <a:spcPct val="150000"/>
              </a:lnSpc>
              <a:spcAft>
                <a:spcPts val="0"/>
              </a:spcAft>
              <a:buFont typeface="Symbol" panose="05050102010706020507" pitchFamily="18" charset="2"/>
              <a:buChar char=""/>
            </a:pPr>
            <a:r>
              <a:rPr lang="tr-TR" dirty="0" smtClean="0">
                <a:effectLst/>
                <a:ea typeface="Calibri" panose="020F0502020204030204" pitchFamily="34" charset="0"/>
              </a:rPr>
              <a:t>9. aydan itibaren seslere, gülümsemelere ve yüz ifadelerine tepki vermemek,</a:t>
            </a:r>
            <a:endParaRPr lang="tr-TR" dirty="0" smtClean="0">
              <a:effectLst/>
            </a:endParaRPr>
          </a:p>
          <a:p>
            <a:pPr marL="342900" lvl="0" indent="-342900" algn="just">
              <a:lnSpc>
                <a:spcPct val="150000"/>
              </a:lnSpc>
              <a:spcAft>
                <a:spcPts val="0"/>
              </a:spcAft>
              <a:buFont typeface="Symbol" panose="05050102010706020507" pitchFamily="18" charset="2"/>
              <a:buChar char=""/>
            </a:pPr>
            <a:r>
              <a:rPr lang="tr-TR" dirty="0" smtClean="0">
                <a:effectLst/>
                <a:ea typeface="Calibri" panose="020F0502020204030204" pitchFamily="34" charset="0"/>
              </a:rPr>
              <a:t>12. aydan itibaren agulamamak ve parmakla bir nesne ya da kişiyi işaret ederek göstermemek, “bay bay” gibi jestleri yapmamak,</a:t>
            </a:r>
            <a:endParaRPr lang="tr-TR" dirty="0" smtClean="0">
              <a:effectLst/>
            </a:endParaRPr>
          </a:p>
          <a:p>
            <a:pPr marL="342900" lvl="0" indent="-342900" algn="just">
              <a:lnSpc>
                <a:spcPct val="150000"/>
              </a:lnSpc>
              <a:spcAft>
                <a:spcPts val="0"/>
              </a:spcAft>
              <a:buFont typeface="Symbol" panose="05050102010706020507" pitchFamily="18" charset="2"/>
              <a:buChar char=""/>
            </a:pPr>
            <a:r>
              <a:rPr lang="tr-TR" dirty="0" smtClean="0">
                <a:effectLst/>
                <a:ea typeface="Calibri" panose="020F0502020204030204" pitchFamily="34" charset="0"/>
              </a:rPr>
              <a:t>16. aydan itibaren tek bir sözcük söyleyememek,</a:t>
            </a:r>
            <a:endParaRPr lang="tr-TR" dirty="0" smtClean="0">
              <a:effectLst/>
            </a:endParaRPr>
          </a:p>
          <a:p>
            <a:pPr marL="342900" lvl="0" indent="-342900" algn="just">
              <a:lnSpc>
                <a:spcPct val="150000"/>
              </a:lnSpc>
              <a:spcAft>
                <a:spcPts val="0"/>
              </a:spcAft>
              <a:buFont typeface="Symbol" panose="05050102010706020507" pitchFamily="18" charset="2"/>
              <a:buChar char=""/>
            </a:pPr>
            <a:r>
              <a:rPr lang="tr-TR" dirty="0" smtClean="0">
                <a:effectLst/>
                <a:ea typeface="Calibri" panose="020F0502020204030204" pitchFamily="34" charset="0"/>
              </a:rPr>
              <a:t>24. aydan itibaren iki sözcüklü basit cümleleri kuramamak, hangi ayda olursa olsun gelişimde gerileme göstermek; örneğin, daha önce söylediği bazı sözleri söylememeye ya da yaptığı davranışları yapmamaya başlamak (http://www.autismspeaks.org/ </a:t>
            </a:r>
            <a:r>
              <a:rPr lang="tr-TR" dirty="0" err="1" smtClean="0">
                <a:effectLst/>
                <a:ea typeface="Calibri" panose="020F0502020204030204" pitchFamily="34" charset="0"/>
              </a:rPr>
              <a:t>what-autism</a:t>
            </a:r>
            <a:r>
              <a:rPr lang="tr-TR" dirty="0" smtClean="0">
                <a:effectLst/>
                <a:ea typeface="Calibri" panose="020F0502020204030204" pitchFamily="34" charset="0"/>
              </a:rPr>
              <a:t>/</a:t>
            </a:r>
            <a:r>
              <a:rPr lang="tr-TR" dirty="0" err="1" smtClean="0">
                <a:effectLst/>
                <a:ea typeface="Calibri" panose="020F0502020204030204" pitchFamily="34" charset="0"/>
              </a:rPr>
              <a:t>learn-signs</a:t>
            </a:r>
            <a:r>
              <a:rPr lang="tr-TR" dirty="0" smtClean="0">
                <a:effectLst/>
                <a:ea typeface="Calibri" panose="020F0502020204030204" pitchFamily="34" charset="0"/>
              </a:rPr>
              <a:t>; NAC, 2009). </a:t>
            </a:r>
            <a:endParaRPr lang="tr-TR" dirty="0">
              <a:effectLst/>
            </a:endParaRPr>
          </a:p>
        </p:txBody>
      </p:sp>
    </p:spTree>
    <p:extLst>
      <p:ext uri="{BB962C8B-B14F-4D97-AF65-F5344CB8AC3E}">
        <p14:creationId xmlns:p14="http://schemas.microsoft.com/office/powerpoint/2010/main" val="4226500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704851" y="1305341"/>
            <a:ext cx="10782300" cy="4247317"/>
          </a:xfrm>
          <a:prstGeom prst="rect">
            <a:avLst/>
          </a:prstGeom>
        </p:spPr>
        <p:txBody>
          <a:bodyPr wrap="square">
            <a:spAutoFit/>
          </a:bodyPr>
          <a:lstStyle/>
          <a:p>
            <a:pPr indent="449580" algn="just">
              <a:lnSpc>
                <a:spcPct val="150000"/>
              </a:lnSpc>
            </a:pPr>
            <a:r>
              <a:rPr lang="tr-TR" b="1" dirty="0" smtClean="0">
                <a:effectLst/>
                <a:ea typeface="Calibri" panose="020F0502020204030204" pitchFamily="34" charset="0"/>
              </a:rPr>
              <a:t>Sosyal İletişimde Zorluklar</a:t>
            </a:r>
            <a:endParaRPr lang="tr-TR" dirty="0" smtClean="0">
              <a:effectLst/>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tr-TR" dirty="0" smtClean="0">
                <a:effectLst/>
                <a:ea typeface="Calibri" panose="020F0502020204030204" pitchFamily="34" charset="0"/>
              </a:rPr>
              <a:t>Uygun göz kontağı kuramama,</a:t>
            </a:r>
            <a:endParaRPr lang="tr-TR" dirty="0" smtClean="0">
              <a:effectLst/>
            </a:endParaRPr>
          </a:p>
          <a:p>
            <a:pPr marL="342900" lvl="0" indent="-342900" algn="just">
              <a:lnSpc>
                <a:spcPct val="150000"/>
              </a:lnSpc>
              <a:spcAft>
                <a:spcPts val="0"/>
              </a:spcAft>
              <a:buFont typeface="Symbol" panose="05050102010706020507" pitchFamily="18" charset="2"/>
              <a:buChar char=""/>
            </a:pPr>
            <a:r>
              <a:rPr lang="tr-TR" dirty="0" smtClean="0">
                <a:effectLst/>
                <a:ea typeface="Calibri" panose="020F0502020204030204" pitchFamily="34" charset="0"/>
              </a:rPr>
              <a:t>Sıcak ve neşeli ifade yoksunluğu,</a:t>
            </a:r>
            <a:endParaRPr lang="tr-TR" dirty="0" smtClean="0">
              <a:effectLst/>
            </a:endParaRPr>
          </a:p>
          <a:p>
            <a:pPr marL="342900" lvl="0" indent="-342900" algn="just">
              <a:lnSpc>
                <a:spcPct val="150000"/>
              </a:lnSpc>
              <a:spcAft>
                <a:spcPts val="0"/>
              </a:spcAft>
              <a:buFont typeface="Symbol" panose="05050102010706020507" pitchFamily="18" charset="2"/>
              <a:buChar char=""/>
            </a:pPr>
            <a:r>
              <a:rPr lang="tr-TR" dirty="0" smtClean="0">
                <a:effectLst/>
                <a:ea typeface="Calibri" panose="020F0502020204030204" pitchFamily="34" charset="0"/>
              </a:rPr>
              <a:t>İlgi veya keyif paylaşımı yoksunluğu,</a:t>
            </a:r>
            <a:endParaRPr lang="tr-TR" dirty="0" smtClean="0">
              <a:effectLst/>
            </a:endParaRPr>
          </a:p>
          <a:p>
            <a:pPr marL="342900" lvl="0" indent="-342900" algn="just">
              <a:lnSpc>
                <a:spcPct val="150000"/>
              </a:lnSpc>
              <a:spcAft>
                <a:spcPts val="0"/>
              </a:spcAft>
              <a:buFont typeface="Symbol" panose="05050102010706020507" pitchFamily="18" charset="2"/>
              <a:buChar char=""/>
            </a:pPr>
            <a:r>
              <a:rPr lang="tr-TR" dirty="0" smtClean="0">
                <a:effectLst/>
                <a:ea typeface="Calibri" panose="020F0502020204030204" pitchFamily="34" charset="0"/>
              </a:rPr>
              <a:t>İsmine tepki verme yoksunluğu,</a:t>
            </a:r>
            <a:endParaRPr lang="tr-TR" dirty="0" smtClean="0">
              <a:effectLst/>
            </a:endParaRPr>
          </a:p>
          <a:p>
            <a:pPr marL="342900" lvl="0" indent="-342900" algn="just">
              <a:lnSpc>
                <a:spcPct val="150000"/>
              </a:lnSpc>
              <a:spcAft>
                <a:spcPts val="0"/>
              </a:spcAft>
              <a:buFont typeface="Symbol" panose="05050102010706020507" pitchFamily="18" charset="2"/>
              <a:buChar char=""/>
            </a:pPr>
            <a:r>
              <a:rPr lang="tr-TR" dirty="0" smtClean="0">
                <a:effectLst/>
                <a:ea typeface="Calibri" panose="020F0502020204030204" pitchFamily="34" charset="0"/>
              </a:rPr>
              <a:t>Jestleri gösterme yoksunluğu,</a:t>
            </a:r>
            <a:endParaRPr lang="tr-TR" dirty="0" smtClean="0">
              <a:effectLst/>
            </a:endParaRPr>
          </a:p>
          <a:p>
            <a:pPr marL="342900" lvl="0" indent="-342900" algn="just">
              <a:lnSpc>
                <a:spcPct val="150000"/>
              </a:lnSpc>
              <a:spcAft>
                <a:spcPts val="0"/>
              </a:spcAft>
              <a:buFont typeface="Symbol" panose="05050102010706020507" pitchFamily="18" charset="2"/>
              <a:buChar char=""/>
            </a:pPr>
            <a:r>
              <a:rPr lang="tr-TR" dirty="0" smtClean="0">
                <a:effectLst/>
                <a:ea typeface="Calibri" panose="020F0502020204030204" pitchFamily="34" charset="0"/>
              </a:rPr>
              <a:t>Sözsüz iletişim koordinasyonunda yoksunluk,</a:t>
            </a:r>
            <a:endParaRPr lang="tr-TR" dirty="0" smtClean="0">
              <a:effectLst/>
            </a:endParaRPr>
          </a:p>
          <a:p>
            <a:pPr marL="342900" lvl="0" indent="-342900" algn="just">
              <a:lnSpc>
                <a:spcPct val="150000"/>
              </a:lnSpc>
              <a:spcAft>
                <a:spcPts val="0"/>
              </a:spcAft>
              <a:buFont typeface="Symbol" panose="05050102010706020507" pitchFamily="18" charset="2"/>
              <a:buChar char=""/>
            </a:pPr>
            <a:r>
              <a:rPr lang="tr-TR" dirty="0" smtClean="0">
                <a:effectLst/>
                <a:ea typeface="Calibri" panose="020F0502020204030204" pitchFamily="34" charset="0"/>
              </a:rPr>
              <a:t>Olağan dışı ölçüleme (ses perdesinde değişiklik, garip tonlama, düzensiz ritim, alışılmadık bir ses kalitesi),</a:t>
            </a:r>
            <a:endParaRPr lang="tr-TR" dirty="0" smtClean="0">
              <a:effectLst/>
            </a:endParaRPr>
          </a:p>
          <a:p>
            <a:pPr marL="342900" lvl="0" indent="-342900" algn="just">
              <a:lnSpc>
                <a:spcPct val="150000"/>
              </a:lnSpc>
              <a:spcAft>
                <a:spcPts val="0"/>
              </a:spcAft>
              <a:buFont typeface="Symbol" panose="05050102010706020507" pitchFamily="18" charset="2"/>
              <a:buChar char=""/>
            </a:pPr>
            <a:r>
              <a:rPr lang="tr-TR" dirty="0" smtClean="0">
                <a:effectLst/>
                <a:ea typeface="Calibri" panose="020F0502020204030204" pitchFamily="34" charset="0"/>
              </a:rPr>
              <a:t>Nesnelerle tekrarlı hareketler,</a:t>
            </a:r>
            <a:endParaRPr lang="tr-TR" dirty="0" smtClean="0">
              <a:effectLst/>
            </a:endParaRPr>
          </a:p>
          <a:p>
            <a:pPr marL="342900" lvl="0" indent="-342900" algn="just">
              <a:lnSpc>
                <a:spcPct val="150000"/>
              </a:lnSpc>
              <a:spcAft>
                <a:spcPts val="0"/>
              </a:spcAft>
              <a:buFont typeface="Symbol" panose="05050102010706020507" pitchFamily="18" charset="2"/>
              <a:buChar char=""/>
            </a:pPr>
            <a:r>
              <a:rPr lang="tr-TR" dirty="0" smtClean="0">
                <a:effectLst/>
                <a:ea typeface="Calibri" panose="020F0502020204030204" pitchFamily="34" charset="0"/>
              </a:rPr>
              <a:t>Vücudun duruşu ya da kollar, eller ya da parmaklarla yapılan tekrarlı hareketler.</a:t>
            </a:r>
            <a:endParaRPr lang="tr-TR" dirty="0">
              <a:effectLst/>
            </a:endParaRPr>
          </a:p>
        </p:txBody>
      </p:sp>
    </p:spTree>
    <p:extLst>
      <p:ext uri="{BB962C8B-B14F-4D97-AF65-F5344CB8AC3E}">
        <p14:creationId xmlns:p14="http://schemas.microsoft.com/office/powerpoint/2010/main" val="573859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357188" y="631374"/>
            <a:ext cx="11572875" cy="5355312"/>
          </a:xfrm>
          <a:prstGeom prst="rect">
            <a:avLst/>
          </a:prstGeom>
        </p:spPr>
        <p:txBody>
          <a:bodyPr wrap="square">
            <a:spAutoFit/>
          </a:bodyPr>
          <a:lstStyle/>
          <a:p>
            <a:pPr indent="449580" algn="just">
              <a:lnSpc>
                <a:spcPct val="150000"/>
              </a:lnSpc>
              <a:spcAft>
                <a:spcPts val="0"/>
              </a:spcAft>
            </a:pPr>
            <a:r>
              <a:rPr lang="tr-TR" b="1" dirty="0" smtClean="0">
                <a:effectLst/>
                <a:latin typeface="Times New Roman" panose="02020603050405020304" pitchFamily="18" charset="0"/>
                <a:ea typeface="Calibri" panose="020F0502020204030204" pitchFamily="34" charset="0"/>
              </a:rPr>
              <a:t>Konuşma ve İletişimde Zorluklar</a:t>
            </a:r>
            <a:endParaRPr lang="tr-TR" dirty="0" smtClean="0">
              <a:effectLst/>
              <a:latin typeface="Arial" panose="020B0604020202020204" pitchFamily="34" charset="0"/>
              <a:ea typeface="Calibri" panose="020F0502020204030204" pitchFamily="34" charset="0"/>
            </a:endParaRPr>
          </a:p>
          <a:p>
            <a:pPr indent="449580" algn="just">
              <a:lnSpc>
                <a:spcPct val="150000"/>
              </a:lnSpc>
              <a:spcAft>
                <a:spcPts val="0"/>
              </a:spcAft>
            </a:pPr>
            <a:r>
              <a:rPr lang="tr-TR" sz="1200" b="1" dirty="0" smtClean="0">
                <a:effectLst/>
                <a:latin typeface="Times New Roman" panose="02020603050405020304" pitchFamily="18" charset="0"/>
                <a:ea typeface="Calibri" panose="020F0502020204030204" pitchFamily="34" charset="0"/>
              </a:rPr>
              <a:t> </a:t>
            </a:r>
            <a:endParaRPr lang="tr-TR" sz="1000" dirty="0" smtClean="0">
              <a:effectLst/>
              <a:latin typeface="Arial" panose="020B0604020202020204" pitchFamily="34" charset="0"/>
              <a:ea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tr-TR" dirty="0" smtClean="0">
                <a:effectLst/>
                <a:ea typeface="Calibri" panose="020F0502020204030204" pitchFamily="34" charset="0"/>
              </a:rPr>
              <a:t>İlk yaşına kadar </a:t>
            </a:r>
            <a:r>
              <a:rPr lang="tr-TR" dirty="0" err="1" smtClean="0">
                <a:effectLst/>
                <a:ea typeface="Calibri" panose="020F0502020204030204" pitchFamily="34" charset="0"/>
              </a:rPr>
              <a:t>babıldamamak</a:t>
            </a:r>
            <a:r>
              <a:rPr lang="tr-TR" dirty="0" smtClean="0">
                <a:effectLst/>
                <a:ea typeface="Calibri" panose="020F0502020204030204" pitchFamily="34" charset="0"/>
              </a:rPr>
              <a:t>,</a:t>
            </a:r>
            <a:endParaRPr lang="tr-TR" dirty="0" smtClean="0">
              <a:effectLst/>
            </a:endParaRPr>
          </a:p>
          <a:p>
            <a:pPr marL="342900" lvl="0" indent="-342900" algn="just">
              <a:lnSpc>
                <a:spcPct val="150000"/>
              </a:lnSpc>
              <a:spcAft>
                <a:spcPts val="0"/>
              </a:spcAft>
              <a:buFont typeface="Symbol" panose="05050102010706020507" pitchFamily="18" charset="2"/>
              <a:buChar char=""/>
            </a:pPr>
            <a:r>
              <a:rPr lang="tr-TR" dirty="0" smtClean="0">
                <a:effectLst/>
                <a:ea typeface="Calibri" panose="020F0502020204030204" pitchFamily="34" charset="0"/>
              </a:rPr>
              <a:t>16 aylık olduğunda tek bir sözcük bile söyleyememek ya da herhangi bir yaşta edindiği sözcükleri ve dil becerilerini kaybetmek,</a:t>
            </a:r>
            <a:endParaRPr lang="tr-TR" dirty="0" smtClean="0">
              <a:effectLst/>
            </a:endParaRPr>
          </a:p>
          <a:p>
            <a:pPr marL="342900" lvl="0" indent="-342900" algn="just">
              <a:lnSpc>
                <a:spcPct val="150000"/>
              </a:lnSpc>
              <a:spcAft>
                <a:spcPts val="0"/>
              </a:spcAft>
              <a:buFont typeface="Symbol" panose="05050102010706020507" pitchFamily="18" charset="2"/>
              <a:buChar char=""/>
            </a:pPr>
            <a:r>
              <a:rPr lang="tr-TR" dirty="0" smtClean="0">
                <a:effectLst/>
                <a:ea typeface="Calibri" panose="020F0502020204030204" pitchFamily="34" charset="0"/>
              </a:rPr>
              <a:t>“bay bay” şeklinde el sallama ya da bir şeyi göstermek için ortak bir işaret jesti kullanamamak,</a:t>
            </a:r>
            <a:endParaRPr lang="tr-TR" dirty="0" smtClean="0">
              <a:effectLst/>
            </a:endParaRPr>
          </a:p>
          <a:p>
            <a:pPr marL="342900" lvl="0" indent="-342900" algn="just">
              <a:lnSpc>
                <a:spcPct val="150000"/>
              </a:lnSpc>
              <a:spcAft>
                <a:spcPts val="0"/>
              </a:spcAft>
              <a:buFont typeface="Symbol" panose="05050102010706020507" pitchFamily="18" charset="2"/>
              <a:buChar char=""/>
            </a:pPr>
            <a:r>
              <a:rPr lang="tr-TR" dirty="0" smtClean="0">
                <a:effectLst/>
                <a:ea typeface="Calibri" panose="020F0502020204030204" pitchFamily="34" charset="0"/>
              </a:rPr>
              <a:t>Aynı şeyleri sürekli yapma,</a:t>
            </a:r>
            <a:endParaRPr lang="tr-TR" dirty="0" smtClean="0">
              <a:effectLst/>
            </a:endParaRPr>
          </a:p>
          <a:p>
            <a:pPr marL="342900" lvl="0" indent="-342900" algn="just">
              <a:lnSpc>
                <a:spcPct val="150000"/>
              </a:lnSpc>
              <a:spcAft>
                <a:spcPts val="0"/>
              </a:spcAft>
              <a:buFont typeface="Symbol" panose="05050102010706020507" pitchFamily="18" charset="2"/>
              <a:buChar char=""/>
            </a:pPr>
            <a:r>
              <a:rPr lang="tr-TR" dirty="0" smtClean="0">
                <a:effectLst/>
                <a:ea typeface="Calibri" panose="020F0502020204030204" pitchFamily="34" charset="0"/>
              </a:rPr>
              <a:t>Bir oyuncağı ya da iplik gibi şeyleri saatlerce ileri-geri çevirme gibi dairesel hareketleri yapmak,</a:t>
            </a:r>
            <a:endParaRPr lang="tr-TR" dirty="0" smtClean="0">
              <a:effectLst/>
            </a:endParaRPr>
          </a:p>
          <a:p>
            <a:pPr marL="342900" lvl="0" indent="-342900" algn="just">
              <a:lnSpc>
                <a:spcPct val="150000"/>
              </a:lnSpc>
              <a:spcAft>
                <a:spcPts val="0"/>
              </a:spcAft>
              <a:buFont typeface="Symbol" panose="05050102010706020507" pitchFamily="18" charset="2"/>
              <a:buChar char=""/>
            </a:pPr>
            <a:r>
              <a:rPr lang="tr-TR" dirty="0" smtClean="0">
                <a:effectLst/>
                <a:ea typeface="Calibri" panose="020F0502020204030204" pitchFamily="34" charset="0"/>
              </a:rPr>
              <a:t>Kendini ısırma ya da başını vurma gibi kendine zarar verici davranışları göstermek,</a:t>
            </a:r>
            <a:endParaRPr lang="tr-TR" dirty="0" smtClean="0">
              <a:effectLst/>
            </a:endParaRPr>
          </a:p>
          <a:p>
            <a:pPr marL="342900" lvl="0" indent="-342900" algn="just">
              <a:lnSpc>
                <a:spcPct val="150000"/>
              </a:lnSpc>
              <a:spcAft>
                <a:spcPts val="0"/>
              </a:spcAft>
              <a:buFont typeface="Symbol" panose="05050102010706020507" pitchFamily="18" charset="2"/>
              <a:buChar char=""/>
            </a:pPr>
            <a:r>
              <a:rPr lang="tr-TR" dirty="0" smtClean="0">
                <a:effectLst/>
                <a:ea typeface="Calibri" panose="020F0502020204030204" pitchFamily="34" charset="0"/>
              </a:rPr>
              <a:t>Seslere ya da dokunmaya karşı olumsuz tepki göstermek,</a:t>
            </a:r>
            <a:endParaRPr lang="tr-TR" dirty="0" smtClean="0">
              <a:effectLst/>
            </a:endParaRPr>
          </a:p>
          <a:p>
            <a:pPr marL="342900" lvl="0" indent="-342900" algn="just">
              <a:lnSpc>
                <a:spcPct val="150000"/>
              </a:lnSpc>
              <a:spcAft>
                <a:spcPts val="0"/>
              </a:spcAft>
              <a:buFont typeface="Symbol" panose="05050102010706020507" pitchFamily="18" charset="2"/>
              <a:buChar char=""/>
            </a:pPr>
            <a:r>
              <a:rPr lang="tr-TR" dirty="0" smtClean="0">
                <a:effectLst/>
                <a:ea typeface="Calibri" panose="020F0502020204030204" pitchFamily="34" charset="0"/>
              </a:rPr>
              <a:t>Başkaları gibi acıyı hissettiğini herhangi bir tepki ile göstermemek,</a:t>
            </a:r>
            <a:endParaRPr lang="tr-TR" dirty="0" smtClean="0">
              <a:effectLst/>
            </a:endParaRPr>
          </a:p>
          <a:p>
            <a:pPr marL="342900" lvl="0" indent="-342900" algn="just">
              <a:lnSpc>
                <a:spcPct val="150000"/>
              </a:lnSpc>
              <a:spcAft>
                <a:spcPts val="0"/>
              </a:spcAft>
              <a:buFont typeface="Symbol" panose="05050102010706020507" pitchFamily="18" charset="2"/>
              <a:buChar char=""/>
            </a:pPr>
            <a:r>
              <a:rPr lang="tr-TR" dirty="0" smtClean="0">
                <a:effectLst/>
                <a:ea typeface="Calibri" panose="020F0502020204030204" pitchFamily="34" charset="0"/>
              </a:rPr>
              <a:t>Elinden ya da kolundan tutulmayı veya kendisine sarılmasını sevmemek,</a:t>
            </a:r>
            <a:endParaRPr lang="tr-TR" dirty="0" smtClean="0">
              <a:effectLst/>
            </a:endParaRPr>
          </a:p>
          <a:p>
            <a:pPr marL="342900" lvl="0" indent="-342900" algn="just">
              <a:lnSpc>
                <a:spcPct val="150000"/>
              </a:lnSpc>
              <a:spcAft>
                <a:spcPts val="0"/>
              </a:spcAft>
              <a:buFont typeface="Symbol" panose="05050102010706020507" pitchFamily="18" charset="2"/>
              <a:buChar char=""/>
            </a:pPr>
            <a:r>
              <a:rPr lang="tr-TR" dirty="0" smtClean="0">
                <a:effectLst/>
                <a:ea typeface="Calibri" panose="020F0502020204030204" pitchFamily="34" charset="0"/>
              </a:rPr>
              <a:t>Gürültüden rahatsızlık duymak.</a:t>
            </a:r>
            <a:endParaRPr lang="tr-TR" dirty="0">
              <a:effectLst/>
            </a:endParaRPr>
          </a:p>
        </p:txBody>
      </p:sp>
    </p:spTree>
    <p:extLst>
      <p:ext uri="{BB962C8B-B14F-4D97-AF65-F5344CB8AC3E}">
        <p14:creationId xmlns:p14="http://schemas.microsoft.com/office/powerpoint/2010/main" val="3118778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100013" y="317718"/>
            <a:ext cx="11715750" cy="4247317"/>
          </a:xfrm>
          <a:prstGeom prst="rect">
            <a:avLst/>
          </a:prstGeom>
        </p:spPr>
        <p:txBody>
          <a:bodyPr wrap="square">
            <a:spAutoFit/>
          </a:bodyPr>
          <a:lstStyle/>
          <a:p>
            <a:pPr marL="228600" algn="just">
              <a:lnSpc>
                <a:spcPct val="150000"/>
              </a:lnSpc>
              <a:spcAft>
                <a:spcPts val="0"/>
              </a:spcAft>
            </a:pPr>
            <a:r>
              <a:rPr lang="tr-TR" dirty="0" smtClean="0">
                <a:effectLst/>
                <a:latin typeface="Times New Roman" panose="02020603050405020304" pitchFamily="18" charset="0"/>
                <a:ea typeface="Calibri" panose="020F0502020204030204" pitchFamily="34" charset="0"/>
              </a:rPr>
              <a:t>	OSB olan bebeklerde görülen bu belirtilerin dışında; motor becerileri taklit etmede eksiklik, sosyal gülümsemenin olmaması, uzun süreli görsel dikkat eksikliği, ortak dikkat eksikliği, ortamdaki bir nesneye sabitlenme (Korkmaz, 2010), 12. aydan itibaren anlamsız sesler çıkarma, sanki duygusuzmuş izlenimi veren yüz ifadesinin olması, annesine gerek duymuyormuş izlenimini veren davranışlar, katı yiyecekleri reddetme gibi erken belirtiler de gözlenmektedir (Bodur ve Soysal, 2004; </a:t>
            </a:r>
            <a:r>
              <a:rPr lang="tr-TR" dirty="0" err="1" smtClean="0">
                <a:effectLst/>
                <a:latin typeface="Times New Roman" panose="02020603050405020304" pitchFamily="18" charset="0"/>
                <a:ea typeface="Calibri" panose="020F0502020204030204" pitchFamily="34" charset="0"/>
              </a:rPr>
              <a:t>Massie</a:t>
            </a:r>
            <a:r>
              <a:rPr lang="tr-TR" dirty="0" smtClean="0">
                <a:effectLst/>
                <a:latin typeface="Times New Roman" panose="02020603050405020304" pitchFamily="18" charset="0"/>
                <a:ea typeface="Calibri" panose="020F0502020204030204" pitchFamily="34" charset="0"/>
              </a:rPr>
              <a:t>, 2007). </a:t>
            </a:r>
            <a:endParaRPr lang="tr-TR" sz="1200" dirty="0" smtClean="0">
              <a:effectLst/>
              <a:latin typeface="Arial" panose="020B0604020202020204" pitchFamily="34" charset="0"/>
              <a:ea typeface="Calibri" panose="020F0502020204030204" pitchFamily="34" charset="0"/>
            </a:endParaRPr>
          </a:p>
          <a:p>
            <a:pPr marL="228600" algn="just">
              <a:lnSpc>
                <a:spcPct val="150000"/>
              </a:lnSpc>
              <a:spcAft>
                <a:spcPts val="0"/>
              </a:spcAft>
            </a:pPr>
            <a:r>
              <a:rPr lang="tr-TR" dirty="0" smtClean="0">
                <a:effectLst/>
                <a:latin typeface="Times New Roman" panose="02020603050405020304" pitchFamily="18" charset="0"/>
                <a:ea typeface="Calibri" panose="020F0502020204030204" pitchFamily="34" charset="0"/>
              </a:rPr>
              <a:t>	Günümüzde otizm spektrum bozukluğunun bebeğin anne karnında geçirdiği dönemden itibaren başladığı kabul edilse de teşhis konabilmesi; ancak doğum sonrasının ilk iki yıl içinde hatta sosyal ve sözel olmayan iletişim becerilerindeki geriliklerinden dolayı 2,5-3 yaş dönemlerinde mümkün olabilmektedir. Bu nedenle, belirtileri gözlenen bebeklerde doğumdan sonra 18. ve 24. aylarda iki kez tarama yapılması önemlidir (</a:t>
            </a:r>
            <a:r>
              <a:rPr lang="tr-TR" dirty="0" err="1" smtClean="0">
                <a:effectLst/>
                <a:latin typeface="Times New Roman" panose="02020603050405020304" pitchFamily="18" charset="0"/>
                <a:ea typeface="Calibri" panose="020F0502020204030204" pitchFamily="34" charset="0"/>
              </a:rPr>
              <a:t>Ozonoff</a:t>
            </a:r>
            <a:r>
              <a:rPr lang="tr-TR" dirty="0" smtClean="0">
                <a:effectLst/>
                <a:latin typeface="Times New Roman" panose="02020603050405020304" pitchFamily="18" charset="0"/>
                <a:ea typeface="Calibri" panose="020F0502020204030204" pitchFamily="34" charset="0"/>
              </a:rPr>
              <a:t>, </a:t>
            </a:r>
            <a:r>
              <a:rPr lang="tr-TR" dirty="0" err="1" smtClean="0">
                <a:effectLst/>
                <a:latin typeface="Times New Roman" panose="02020603050405020304" pitchFamily="18" charset="0"/>
                <a:ea typeface="Calibri" panose="020F0502020204030204" pitchFamily="34" charset="0"/>
              </a:rPr>
              <a:t>Heung</a:t>
            </a:r>
            <a:r>
              <a:rPr lang="tr-TR" dirty="0" smtClean="0">
                <a:effectLst/>
                <a:latin typeface="Times New Roman" panose="02020603050405020304" pitchFamily="18" charset="0"/>
                <a:ea typeface="Calibri" panose="020F0502020204030204" pitchFamily="34" charset="0"/>
              </a:rPr>
              <a:t>, </a:t>
            </a:r>
            <a:r>
              <a:rPr lang="tr-TR" dirty="0" err="1" smtClean="0">
                <a:effectLst/>
                <a:latin typeface="Times New Roman" panose="02020603050405020304" pitchFamily="18" charset="0"/>
                <a:ea typeface="Calibri" panose="020F0502020204030204" pitchFamily="34" charset="0"/>
              </a:rPr>
              <a:t>Byrd</a:t>
            </a:r>
            <a:r>
              <a:rPr lang="tr-TR" dirty="0" smtClean="0">
                <a:effectLst/>
                <a:latin typeface="Times New Roman" panose="02020603050405020304" pitchFamily="18" charset="0"/>
                <a:ea typeface="Calibri" panose="020F0502020204030204" pitchFamily="34" charset="0"/>
              </a:rPr>
              <a:t>, </a:t>
            </a:r>
            <a:r>
              <a:rPr lang="tr-TR" dirty="0" err="1" smtClean="0">
                <a:effectLst/>
                <a:latin typeface="Times New Roman" panose="02020603050405020304" pitchFamily="18" charset="0"/>
                <a:ea typeface="Calibri" panose="020F0502020204030204" pitchFamily="34" charset="0"/>
              </a:rPr>
              <a:t>Hansen</a:t>
            </a:r>
            <a:r>
              <a:rPr lang="tr-TR" dirty="0" smtClean="0">
                <a:effectLst/>
                <a:latin typeface="Times New Roman" panose="02020603050405020304" pitchFamily="18" charset="0"/>
                <a:ea typeface="Calibri" panose="020F0502020204030204" pitchFamily="34" charset="0"/>
              </a:rPr>
              <a:t> ve </a:t>
            </a:r>
            <a:r>
              <a:rPr lang="tr-TR" dirty="0" err="1" smtClean="0">
                <a:effectLst/>
                <a:latin typeface="Times New Roman" panose="02020603050405020304" pitchFamily="18" charset="0"/>
                <a:ea typeface="Calibri" panose="020F0502020204030204" pitchFamily="34" charset="0"/>
              </a:rPr>
              <a:t>HertzPicciotto</a:t>
            </a:r>
            <a:r>
              <a:rPr lang="tr-TR" dirty="0" smtClean="0">
                <a:effectLst/>
                <a:latin typeface="Times New Roman" panose="02020603050405020304" pitchFamily="18" charset="0"/>
                <a:ea typeface="Calibri" panose="020F0502020204030204" pitchFamily="34" charset="0"/>
              </a:rPr>
              <a:t>, 2008). </a:t>
            </a:r>
            <a:endParaRPr lang="tr-TR" sz="1200" dirty="0" smtClean="0">
              <a:effectLst/>
              <a:latin typeface="Arial" panose="020B0604020202020204" pitchFamily="34" charset="0"/>
              <a:ea typeface="Calibri" panose="020F0502020204030204" pitchFamily="34" charset="0"/>
            </a:endParaRP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9632" y="4337011"/>
            <a:ext cx="3096512" cy="2127328"/>
          </a:xfrm>
          <a:prstGeom prst="rect">
            <a:avLst/>
          </a:prstGeom>
        </p:spPr>
      </p:pic>
    </p:spTree>
    <p:extLst>
      <p:ext uri="{BB962C8B-B14F-4D97-AF65-F5344CB8AC3E}">
        <p14:creationId xmlns:p14="http://schemas.microsoft.com/office/powerpoint/2010/main" val="2643189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271462" y="1861394"/>
            <a:ext cx="11630025" cy="2585323"/>
          </a:xfrm>
          <a:prstGeom prst="rect">
            <a:avLst/>
          </a:prstGeom>
        </p:spPr>
        <p:txBody>
          <a:bodyPr wrap="square">
            <a:spAutoFit/>
          </a:bodyPr>
          <a:lstStyle/>
          <a:p>
            <a:pPr marL="228600" algn="just">
              <a:lnSpc>
                <a:spcPct val="150000"/>
              </a:lnSpc>
              <a:spcAft>
                <a:spcPts val="0"/>
              </a:spcAft>
            </a:pPr>
            <a:r>
              <a:rPr lang="tr-TR" dirty="0" smtClean="0">
                <a:effectLst/>
                <a:latin typeface="Times New Roman" panose="02020603050405020304" pitchFamily="18" charset="0"/>
                <a:ea typeface="Calibri" panose="020F0502020204030204" pitchFamily="34" charset="0"/>
              </a:rPr>
              <a:t>	Doğumdan sonra bebek oldukça sağlıklı görünür; fakat ağlama, gülümseme, göz kontağı kurma, yüz ifadelerini taklit etme gibi sosyal davranışların ve sosyal etkileşim özelliklerinin oluşmaya başladığı dönem olan ikinci yaşlarında (</a:t>
            </a:r>
            <a:r>
              <a:rPr lang="tr-TR" dirty="0" err="1" smtClean="0">
                <a:effectLst/>
                <a:latin typeface="Times New Roman" panose="02020603050405020304" pitchFamily="18" charset="0"/>
                <a:ea typeface="Calibri" panose="020F0502020204030204" pitchFamily="34" charset="0"/>
              </a:rPr>
              <a:t>Macari</a:t>
            </a:r>
            <a:r>
              <a:rPr lang="tr-TR" dirty="0" smtClean="0">
                <a:effectLst/>
                <a:latin typeface="Times New Roman" panose="02020603050405020304" pitchFamily="18" charset="0"/>
                <a:ea typeface="Calibri" panose="020F0502020204030204" pitchFamily="34" charset="0"/>
              </a:rPr>
              <a:t>, </a:t>
            </a:r>
            <a:r>
              <a:rPr lang="tr-TR" dirty="0" err="1" smtClean="0">
                <a:effectLst/>
                <a:latin typeface="Times New Roman" panose="02020603050405020304" pitchFamily="18" charset="0"/>
                <a:ea typeface="Calibri" panose="020F0502020204030204" pitchFamily="34" charset="0"/>
              </a:rPr>
              <a:t>Campbell</a:t>
            </a:r>
            <a:r>
              <a:rPr lang="tr-TR" dirty="0" smtClean="0">
                <a:effectLst/>
                <a:latin typeface="Times New Roman" panose="02020603050405020304" pitchFamily="18" charset="0"/>
                <a:ea typeface="Calibri" panose="020F0502020204030204" pitchFamily="34" charset="0"/>
              </a:rPr>
              <a:t>, </a:t>
            </a:r>
            <a:r>
              <a:rPr lang="tr-TR" dirty="0" err="1" smtClean="0">
                <a:effectLst/>
                <a:latin typeface="Times New Roman" panose="02020603050405020304" pitchFamily="18" charset="0"/>
                <a:ea typeface="Calibri" panose="020F0502020204030204" pitchFamily="34" charset="0"/>
              </a:rPr>
              <a:t>Gengoux</a:t>
            </a:r>
            <a:r>
              <a:rPr lang="tr-TR" dirty="0" smtClean="0">
                <a:effectLst/>
                <a:latin typeface="Times New Roman" panose="02020603050405020304" pitchFamily="18" charset="0"/>
                <a:ea typeface="Calibri" panose="020F0502020204030204" pitchFamily="34" charset="0"/>
              </a:rPr>
              <a:t>, </a:t>
            </a:r>
            <a:r>
              <a:rPr lang="tr-TR" dirty="0" err="1" smtClean="0">
                <a:effectLst/>
                <a:latin typeface="Times New Roman" panose="02020603050405020304" pitchFamily="18" charset="0"/>
                <a:ea typeface="Calibri" panose="020F0502020204030204" pitchFamily="34" charset="0"/>
              </a:rPr>
              <a:t>Saulnier</a:t>
            </a:r>
            <a:r>
              <a:rPr lang="tr-TR" dirty="0" smtClean="0">
                <a:effectLst/>
                <a:latin typeface="Times New Roman" panose="02020603050405020304" pitchFamily="18" charset="0"/>
                <a:ea typeface="Calibri" panose="020F0502020204030204" pitchFamily="34" charset="0"/>
              </a:rPr>
              <a:t>, </a:t>
            </a:r>
            <a:r>
              <a:rPr lang="tr-TR" dirty="0" err="1" smtClean="0">
                <a:effectLst/>
                <a:latin typeface="Times New Roman" panose="02020603050405020304" pitchFamily="18" charset="0"/>
                <a:ea typeface="Calibri" panose="020F0502020204030204" pitchFamily="34" charset="0"/>
              </a:rPr>
              <a:t>Klin</a:t>
            </a:r>
            <a:r>
              <a:rPr lang="tr-TR" dirty="0" smtClean="0">
                <a:effectLst/>
                <a:latin typeface="Times New Roman" panose="02020603050405020304" pitchFamily="18" charset="0"/>
                <a:ea typeface="Calibri" panose="020F0502020204030204" pitchFamily="34" charset="0"/>
              </a:rPr>
              <a:t> ve </a:t>
            </a:r>
            <a:r>
              <a:rPr lang="tr-TR" dirty="0" err="1" smtClean="0">
                <a:effectLst/>
                <a:latin typeface="Times New Roman" panose="02020603050405020304" pitchFamily="18" charset="0"/>
                <a:ea typeface="Calibri" panose="020F0502020204030204" pitchFamily="34" charset="0"/>
              </a:rPr>
              <a:t>Chawarska</a:t>
            </a:r>
            <a:r>
              <a:rPr lang="tr-TR" dirty="0" smtClean="0">
                <a:effectLst/>
                <a:latin typeface="Times New Roman" panose="02020603050405020304" pitchFamily="18" charset="0"/>
                <a:ea typeface="Calibri" panose="020F0502020204030204" pitchFamily="34" charset="0"/>
              </a:rPr>
              <a:t>, 2012), genetik kodlarında ya da sinir sistemindeki herhangi bir bozukluktan dolayı bebek otizm spektrum bozukluğunun ilk belirtilerini göstermeye başlar. OSB olan bebekler genellikle sosyal becerilerde geride kalırlar ve dil gelişimi, sosyal etkileşimde hayati olan ve adım adım olması gereken sosyal değişiklikleri yapamazlar (Bodur, Soysal, İşeri ve Şenol, 2006; </a:t>
            </a:r>
            <a:r>
              <a:rPr lang="tr-TR" dirty="0" err="1" smtClean="0">
                <a:effectLst/>
                <a:latin typeface="Times New Roman" panose="02020603050405020304" pitchFamily="18" charset="0"/>
                <a:ea typeface="Calibri" panose="020F0502020204030204" pitchFamily="34" charset="0"/>
              </a:rPr>
              <a:t>Frith</a:t>
            </a:r>
            <a:r>
              <a:rPr lang="tr-TR" dirty="0" smtClean="0">
                <a:effectLst/>
                <a:latin typeface="Times New Roman" panose="02020603050405020304" pitchFamily="18" charset="0"/>
                <a:ea typeface="Calibri" panose="020F0502020204030204" pitchFamily="34" charset="0"/>
              </a:rPr>
              <a:t> 2008). </a:t>
            </a:r>
            <a:endParaRPr lang="tr-TR" sz="12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087051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0" y="521222"/>
            <a:ext cx="11744325" cy="5493812"/>
          </a:xfrm>
          <a:prstGeom prst="rect">
            <a:avLst/>
          </a:prstGeom>
        </p:spPr>
        <p:txBody>
          <a:bodyPr wrap="square">
            <a:spAutoFit/>
          </a:bodyPr>
          <a:lstStyle/>
          <a:p>
            <a:pPr marL="228600" algn="just">
              <a:lnSpc>
                <a:spcPct val="150000"/>
              </a:lnSpc>
              <a:spcAft>
                <a:spcPts val="0"/>
              </a:spcAft>
            </a:pPr>
            <a:r>
              <a:rPr lang="tr-TR" dirty="0" smtClean="0">
                <a:effectLst/>
                <a:ea typeface="Calibri" panose="020F0502020204030204" pitchFamily="34" charset="0"/>
              </a:rPr>
              <a:t>	Yapılan araştırmalar, otizm spektrum bozukluğuna özgü bazı göstergelerin 30 ay öncesinde başladığı görüşünü desteklemektedir. Bebeğin sessiz ve sakin olması, çok seyrek ağlaması, uzun süreli göz kontağı kuramaması, konuşmasının gecikmesi gibi beceriler ve davranışlar dikkat edilmesi gereken ilk belirtilerdir (</a:t>
            </a:r>
            <a:r>
              <a:rPr lang="tr-TR" dirty="0" err="1" smtClean="0">
                <a:effectLst/>
                <a:ea typeface="Calibri" panose="020F0502020204030204" pitchFamily="34" charset="0"/>
              </a:rPr>
              <a:t>Heflin</a:t>
            </a:r>
            <a:r>
              <a:rPr lang="tr-TR" dirty="0" smtClean="0">
                <a:effectLst/>
                <a:ea typeface="Calibri" panose="020F0502020204030204" pitchFamily="34" charset="0"/>
              </a:rPr>
              <a:t> ve </a:t>
            </a:r>
            <a:r>
              <a:rPr lang="tr-TR" dirty="0" err="1" smtClean="0">
                <a:effectLst/>
                <a:ea typeface="Calibri" panose="020F0502020204030204" pitchFamily="34" charset="0"/>
              </a:rPr>
              <a:t>Alaimo</a:t>
            </a:r>
            <a:r>
              <a:rPr lang="tr-TR" dirty="0" smtClean="0">
                <a:effectLst/>
                <a:ea typeface="Calibri" panose="020F0502020204030204" pitchFamily="34" charset="0"/>
              </a:rPr>
              <a:t>, 2007; </a:t>
            </a:r>
            <a:r>
              <a:rPr lang="tr-TR" dirty="0" err="1" smtClean="0">
                <a:effectLst/>
                <a:ea typeface="Calibri" panose="020F0502020204030204" pitchFamily="34" charset="0"/>
              </a:rPr>
              <a:t>Macari</a:t>
            </a:r>
            <a:r>
              <a:rPr lang="tr-TR" dirty="0" smtClean="0">
                <a:effectLst/>
                <a:ea typeface="Calibri" panose="020F0502020204030204" pitchFamily="34" charset="0"/>
              </a:rPr>
              <a:t>, </a:t>
            </a:r>
            <a:r>
              <a:rPr lang="tr-TR" dirty="0" err="1" smtClean="0">
                <a:effectLst/>
                <a:ea typeface="Calibri" panose="020F0502020204030204" pitchFamily="34" charset="0"/>
              </a:rPr>
              <a:t>Campbell</a:t>
            </a:r>
            <a:r>
              <a:rPr lang="tr-TR" dirty="0" smtClean="0">
                <a:effectLst/>
                <a:ea typeface="Calibri" panose="020F0502020204030204" pitchFamily="34" charset="0"/>
              </a:rPr>
              <a:t>, </a:t>
            </a:r>
            <a:r>
              <a:rPr lang="tr-TR" dirty="0" err="1" smtClean="0">
                <a:effectLst/>
                <a:ea typeface="Calibri" panose="020F0502020204030204" pitchFamily="34" charset="0"/>
              </a:rPr>
              <a:t>Gengoux</a:t>
            </a:r>
            <a:r>
              <a:rPr lang="tr-TR" dirty="0" smtClean="0">
                <a:effectLst/>
                <a:ea typeface="Calibri" panose="020F0502020204030204" pitchFamily="34" charset="0"/>
              </a:rPr>
              <a:t>, </a:t>
            </a:r>
            <a:r>
              <a:rPr lang="tr-TR" dirty="0" err="1" smtClean="0">
                <a:effectLst/>
                <a:ea typeface="Calibri" panose="020F0502020204030204" pitchFamily="34" charset="0"/>
              </a:rPr>
              <a:t>Saulnier</a:t>
            </a:r>
            <a:r>
              <a:rPr lang="tr-TR" dirty="0" smtClean="0">
                <a:effectLst/>
                <a:ea typeface="Calibri" panose="020F0502020204030204" pitchFamily="34" charset="0"/>
              </a:rPr>
              <a:t>, </a:t>
            </a:r>
            <a:r>
              <a:rPr lang="tr-TR" dirty="0" err="1" smtClean="0">
                <a:effectLst/>
                <a:ea typeface="Calibri" panose="020F0502020204030204" pitchFamily="34" charset="0"/>
              </a:rPr>
              <a:t>Klin</a:t>
            </a:r>
            <a:r>
              <a:rPr lang="tr-TR" dirty="0" smtClean="0">
                <a:effectLst/>
                <a:ea typeface="Calibri" panose="020F0502020204030204" pitchFamily="34" charset="0"/>
              </a:rPr>
              <a:t> ve </a:t>
            </a:r>
            <a:r>
              <a:rPr lang="tr-TR" dirty="0" err="1" smtClean="0">
                <a:effectLst/>
                <a:ea typeface="Calibri" panose="020F0502020204030204" pitchFamily="34" charset="0"/>
              </a:rPr>
              <a:t>Chawarska</a:t>
            </a:r>
            <a:r>
              <a:rPr lang="tr-TR" dirty="0" smtClean="0">
                <a:effectLst/>
                <a:ea typeface="Calibri" panose="020F0502020204030204" pitchFamily="34" charset="0"/>
              </a:rPr>
              <a:t>, 2012). </a:t>
            </a:r>
          </a:p>
          <a:p>
            <a:pPr marL="228600" algn="just">
              <a:lnSpc>
                <a:spcPct val="150000"/>
              </a:lnSpc>
              <a:spcAft>
                <a:spcPts val="0"/>
              </a:spcAft>
            </a:pPr>
            <a:r>
              <a:rPr lang="tr-TR" dirty="0" smtClean="0">
                <a:effectLst/>
                <a:ea typeface="Calibri" panose="020F0502020204030204" pitchFamily="34" charset="0"/>
              </a:rPr>
              <a:t>	Araştırma bulguları, ailelerin çocuklarının gelişim basamaklarındaki aksaklığı 18. aydan sonra fark ettikleri ve genellikle iki yaş dolaylarında tıbbî yardım alma girişiminde bulunduklarını göstermektedir. Başvuran vakalarında; ancak, %10’una tanı konulmaktadır (Bodur ve Soysal, 2004). </a:t>
            </a:r>
          </a:p>
          <a:p>
            <a:pPr marL="228600" algn="just">
              <a:lnSpc>
                <a:spcPct val="150000"/>
              </a:lnSpc>
              <a:spcAft>
                <a:spcPts val="0"/>
              </a:spcAft>
            </a:pPr>
            <a:r>
              <a:rPr lang="tr-TR" dirty="0" smtClean="0">
                <a:effectLst/>
                <a:ea typeface="Calibri" panose="020F0502020204030204" pitchFamily="34" charset="0"/>
              </a:rPr>
              <a:t>	Erken teşhis koymaktaki zorlukların başında, bebekle ilk karşılaşan sağlık elemanlarının otizm spektrum bozukluğu hakkındaki bilgi ve teşhis olanaklarının yetersizliği gelmektedir. Ek olarak, tanı ölçütlerinin klinik doğası ve iyi yapılandırılmış tanı araçlarının yokluğu, hastaya yanlış tanı koyma ve etiketleme kaygısı, ailenin çekinceleri ve yaklaşımları (Bodur, Soysal, İşeri ve Şenol, 2006), toplum bazında sağlık bilgilerinin yetersizliği, çocuk bakım ve eğitimi konusunda anne babaların yeterli bilgiye sahip olmaması (Bodur ve Soysal, 2004), erken dönemde çocuk psikiyatri kliniklerine ulaşımda yaşanan sosyal, kültürel ve ekonomik zorlukların olmasıdır (Güneş, Ekinci, Yıldırım ve Toros, 2013). </a:t>
            </a:r>
            <a:endParaRPr lang="tr-TR" dirty="0">
              <a:effectLst/>
              <a:ea typeface="Calibri" panose="020F0502020204030204" pitchFamily="34" charset="0"/>
            </a:endParaRPr>
          </a:p>
        </p:txBody>
      </p:sp>
    </p:spTree>
    <p:extLst>
      <p:ext uri="{BB962C8B-B14F-4D97-AF65-F5344CB8AC3E}">
        <p14:creationId xmlns:p14="http://schemas.microsoft.com/office/powerpoint/2010/main" val="3984984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0" y="1542425"/>
            <a:ext cx="11715750" cy="4247317"/>
          </a:xfrm>
          <a:prstGeom prst="rect">
            <a:avLst/>
          </a:prstGeom>
        </p:spPr>
        <p:txBody>
          <a:bodyPr wrap="square">
            <a:spAutoFit/>
          </a:bodyPr>
          <a:lstStyle/>
          <a:p>
            <a:pPr marL="228600" algn="just">
              <a:lnSpc>
                <a:spcPct val="150000"/>
              </a:lnSpc>
              <a:spcAft>
                <a:spcPts val="0"/>
              </a:spcAft>
            </a:pPr>
            <a:r>
              <a:rPr lang="tr-TR" dirty="0" smtClean="0">
                <a:effectLst/>
                <a:latin typeface="Times New Roman" panose="02020603050405020304" pitchFamily="18" charset="0"/>
                <a:ea typeface="Calibri" panose="020F0502020204030204" pitchFamily="34" charset="0"/>
              </a:rPr>
              <a:t>	Ülkemiz eğitim sisteminin anne-babalık konusunda herhangi bir eğitim aşaması içermemesi çocuklardaki gelişim bozukluklarının erken teşhis ve tedavisinde yetersizlik nedenlerinden bazılarıdır. Değerlendirme sürecinde ailelere teşhise yönelik sorular sorulduğunda, aileler çocuklarında otizm spektrum bozukluğunun pek çok ilk belirtisini ifade etmişlerdir. Bu belirtilerin çoğu, OSB olan çocuğa sahip anne-babaların anlattıklarından ve video görüntülerinden elde edilmektedir (</a:t>
            </a:r>
            <a:r>
              <a:rPr lang="tr-TR" dirty="0" err="1" smtClean="0">
                <a:effectLst/>
                <a:latin typeface="Times New Roman" panose="02020603050405020304" pitchFamily="18" charset="0"/>
                <a:ea typeface="Calibri" panose="020F0502020204030204" pitchFamily="34" charset="0"/>
              </a:rPr>
              <a:t>Massie</a:t>
            </a:r>
            <a:r>
              <a:rPr lang="tr-TR" dirty="0" smtClean="0">
                <a:effectLst/>
                <a:latin typeface="Times New Roman" panose="02020603050405020304" pitchFamily="18" charset="0"/>
                <a:ea typeface="Calibri" panose="020F0502020204030204" pitchFamily="34" charset="0"/>
              </a:rPr>
              <a:t>, 2007; www. tohumotizmportali.org). İlk yıllarda tanı koymaya yardım eden belirtilerin neler olabileceği konusunda ailelerin bilgilendirilmesi bu dönemlerde önemlidir. </a:t>
            </a:r>
            <a:endParaRPr lang="tr-TR" sz="1200" dirty="0" smtClean="0">
              <a:effectLst/>
              <a:latin typeface="Arial" panose="020B0604020202020204" pitchFamily="34" charset="0"/>
              <a:ea typeface="Calibri" panose="020F0502020204030204" pitchFamily="34" charset="0"/>
            </a:endParaRPr>
          </a:p>
          <a:p>
            <a:pPr marL="228600" algn="just">
              <a:lnSpc>
                <a:spcPct val="150000"/>
              </a:lnSpc>
              <a:spcAft>
                <a:spcPts val="0"/>
              </a:spcAft>
            </a:pPr>
            <a:r>
              <a:rPr lang="tr-TR" dirty="0" smtClean="0">
                <a:effectLst/>
                <a:latin typeface="Times New Roman" panose="02020603050405020304" pitchFamily="18" charset="0"/>
                <a:ea typeface="Calibri" panose="020F0502020204030204" pitchFamily="34" charset="0"/>
              </a:rPr>
              <a:t>	Günümüzde OSB olan çocukların erken tanılanması, tanılanma sonrası bakım ve eğitimin hemen başlaması ilk yıllarda çocuklara yoğun davranışsal eğitimin sunulması onların gelişimleri üzerinde olumlu etkiler sağlamaktadır. Aileler verilen destek ve eğitimle çocuklarının özel durumuna uyum sağlamakta ve karşılaştıkları zorluklarla daha kolay başa çıkabilmektedirler (</a:t>
            </a:r>
            <a:r>
              <a:rPr lang="tr-TR" dirty="0" err="1" smtClean="0">
                <a:effectLst/>
                <a:latin typeface="Times New Roman" panose="02020603050405020304" pitchFamily="18" charset="0"/>
                <a:ea typeface="Calibri" panose="020F0502020204030204" pitchFamily="34" charset="0"/>
              </a:rPr>
              <a:t>Autism</a:t>
            </a:r>
            <a:r>
              <a:rPr lang="tr-TR" dirty="0" smtClean="0">
                <a:effectLst/>
                <a:latin typeface="Times New Roman" panose="02020603050405020304" pitchFamily="18" charset="0"/>
                <a:ea typeface="Calibri" panose="020F0502020204030204" pitchFamily="34" charset="0"/>
              </a:rPr>
              <a:t> </a:t>
            </a:r>
            <a:r>
              <a:rPr lang="tr-TR" dirty="0" err="1" smtClean="0">
                <a:effectLst/>
                <a:latin typeface="Times New Roman" panose="02020603050405020304" pitchFamily="18" charset="0"/>
                <a:ea typeface="Calibri" panose="020F0502020204030204" pitchFamily="34" charset="0"/>
              </a:rPr>
              <a:t>Research</a:t>
            </a:r>
            <a:r>
              <a:rPr lang="tr-TR" dirty="0" smtClean="0">
                <a:effectLst/>
                <a:latin typeface="Times New Roman" panose="02020603050405020304" pitchFamily="18" charset="0"/>
                <a:ea typeface="Calibri" panose="020F0502020204030204" pitchFamily="34" charset="0"/>
              </a:rPr>
              <a:t> Program, 2010; Bodur, Soysal, İşeri ve Şenol, 2006; Bodur ve Soysal, 2004; </a:t>
            </a:r>
            <a:endParaRPr lang="tr-TR" sz="12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694749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142875" y="1278687"/>
            <a:ext cx="11772900" cy="4247317"/>
          </a:xfrm>
          <a:prstGeom prst="rect">
            <a:avLst/>
          </a:prstGeom>
        </p:spPr>
        <p:txBody>
          <a:bodyPr wrap="square">
            <a:spAutoFit/>
          </a:bodyPr>
          <a:lstStyle/>
          <a:p>
            <a:pPr marL="342900" lvl="0" indent="-342900" algn="just">
              <a:lnSpc>
                <a:spcPct val="150000"/>
              </a:lnSpc>
              <a:buFont typeface="+mj-lt"/>
              <a:buAutoNum type="arabicPeriod" startAt="4"/>
            </a:pPr>
            <a:r>
              <a:rPr lang="tr-TR" b="1" dirty="0">
                <a:latin typeface="Times New Roman" panose="02020603050405020304" pitchFamily="18" charset="0"/>
                <a:ea typeface="Times New Roman" panose="02020603050405020304" pitchFamily="18" charset="0"/>
              </a:rPr>
              <a:t>EĞİTSEL DEĞERLENDİRME VE TANILAMA SÜRECİ</a:t>
            </a:r>
            <a:endParaRPr lang="tr-TR" dirty="0" smtClean="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tr-TR" sz="1200" dirty="0" smtClean="0">
                <a:effectLst/>
                <a:latin typeface="Arial" panose="020B0604020202020204" pitchFamily="34" charset="0"/>
                <a:ea typeface="Calibri" panose="020F0502020204030204" pitchFamily="34" charset="0"/>
              </a:rPr>
              <a:t>	</a:t>
            </a:r>
            <a:r>
              <a:rPr lang="tr-TR" dirty="0" smtClean="0">
                <a:effectLst/>
                <a:latin typeface="Times New Roman" panose="02020603050405020304" pitchFamily="18" charset="0"/>
                <a:ea typeface="Times New Roman" panose="02020603050405020304" pitchFamily="18" charset="0"/>
              </a:rPr>
              <a:t>Eğitsel değerlendirme ve tanılama sürecinde, eğitsel amaçla bireyin tüm gelişim alanındaki özellikleri ve akademik disiplin alanlarındaki yeterlilikleri ile eğitim ihtiyaçları belirlenerek en az sınırlandırılmış eğitim ortamına ve özel eğitim hizmetine karar verilir. Bireyin eğitsel değerlendirme ve tanılaması rehberlik ve araştırma merkezinde oluşturulan özel eğitim değerlendirme kurulu tarafından nesnel, standart testler ve bireyin özelliklerine uygun ölçme araçlarıyla yapılır. Tanılamada bireyin; tıbbî değerlendirme raporu ile zihinsel, fiziksel, ruhsal, sosyal gelişim öyküsü, tüm gelişim alanlarındaki özellikleri, akademik disiplin alanlarındaki yeterlilikleri, eğitim performansı, ihtiyaçları, eğitim hizmetlerinden yararlanma süresi ve bireysel gelişim raporu dikkate alınır. Eğitsel değerlendirme ve tanılama; eğitimin her tür ve kademesindeki geçişler ile bireylerin eğitim performansı ve eğitim ihtiyaçları dikkate alınarak veli ya da okulun/kurumun isteği üzerine gerektiğinde tekrarlanır. </a:t>
            </a:r>
            <a:endParaRPr lang="tr-TR" sz="12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862820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3399" y="485553"/>
            <a:ext cx="11168063" cy="1754326"/>
          </a:xfrm>
          <a:prstGeom prst="rect">
            <a:avLst/>
          </a:prstGeom>
        </p:spPr>
        <p:txBody>
          <a:bodyPr wrap="square">
            <a:spAutoFit/>
          </a:bodyPr>
          <a:lstStyle/>
          <a:p>
            <a:pPr algn="just">
              <a:lnSpc>
                <a:spcPct val="150000"/>
              </a:lnSpc>
              <a:spcBef>
                <a:spcPts val="1500"/>
              </a:spcBef>
              <a:spcAft>
                <a:spcPts val="0"/>
              </a:spcAft>
            </a:pPr>
            <a:r>
              <a:rPr lang="tr-TR" dirty="0" smtClean="0">
                <a:effectLst/>
                <a:latin typeface="Times New Roman" panose="02020603050405020304" pitchFamily="18" charset="0"/>
                <a:ea typeface="Calibri" panose="020F0502020204030204" pitchFamily="34" charset="0"/>
              </a:rPr>
              <a:t>	Otizm spektrum bozukluğu (OSB), erken dönemde ortaya çıkan, sosyal etkileşim ve sosyal iletişimde bozukluk, sosyal etkileşim ve toplumsal ilişki geliştirmede sorunlar, basmakalıp ve yineleyici davranışlar ile ilgi alanlarındaki sınırlılık olarak karakterize olan ve bu sınırlılıkların zihinsel yetersizlik veya gelişimsel gerilik ile açıklanamadığı bir bozukluktur. (Amerikan Psikiyatri Birliği-APA, 2013).</a:t>
            </a:r>
            <a:endParaRPr lang="tr-TR" sz="1200" dirty="0">
              <a:effectLst/>
              <a:latin typeface="Arial" panose="020B0604020202020204" pitchFamily="34" charset="0"/>
              <a:ea typeface="Calibri" panose="020F0502020204030204" pitchFamily="34" charset="0"/>
            </a:endParaRPr>
          </a:p>
        </p:txBody>
      </p:sp>
      <p:sp>
        <p:nvSpPr>
          <p:cNvPr id="6" name="Dikdörtgen 5"/>
          <p:cNvSpPr/>
          <p:nvPr/>
        </p:nvSpPr>
        <p:spPr>
          <a:xfrm>
            <a:off x="5248274" y="2195185"/>
            <a:ext cx="6453187" cy="4247317"/>
          </a:xfrm>
          <a:prstGeom prst="rect">
            <a:avLst/>
          </a:prstGeom>
        </p:spPr>
        <p:txBody>
          <a:bodyPr wrap="square">
            <a:spAutoFit/>
          </a:bodyPr>
          <a:lstStyle/>
          <a:p>
            <a:pPr algn="just">
              <a:lnSpc>
                <a:spcPct val="150000"/>
              </a:lnSpc>
              <a:spcAft>
                <a:spcPts val="0"/>
              </a:spcAft>
            </a:pPr>
            <a:r>
              <a:rPr lang="tr-TR" dirty="0" smtClean="0">
                <a:effectLst/>
                <a:latin typeface="Times New Roman" panose="02020603050405020304" pitchFamily="18" charset="0"/>
                <a:ea typeface="Calibri" panose="020F0502020204030204" pitchFamily="34" charset="0"/>
              </a:rPr>
              <a:t>DSM-</a:t>
            </a:r>
            <a:r>
              <a:rPr lang="tr-TR" dirty="0" err="1" smtClean="0">
                <a:effectLst/>
                <a:latin typeface="Times New Roman" panose="02020603050405020304" pitchFamily="18" charset="0"/>
                <a:ea typeface="Calibri" panose="020F0502020204030204" pitchFamily="34" charset="0"/>
              </a:rPr>
              <a:t>V’e</a:t>
            </a:r>
            <a:r>
              <a:rPr lang="tr-TR" dirty="0" smtClean="0">
                <a:effectLst/>
                <a:latin typeface="Times New Roman" panose="02020603050405020304" pitchFamily="18" charset="0"/>
                <a:ea typeface="Calibri" panose="020F0502020204030204" pitchFamily="34" charset="0"/>
              </a:rPr>
              <a:t> göre; yaygın gelişimsel bozukluklar çatısı altında yer alan otistik bozukluk, </a:t>
            </a:r>
            <a:r>
              <a:rPr lang="tr-TR" dirty="0" err="1" smtClean="0">
                <a:effectLst/>
                <a:latin typeface="Times New Roman" panose="02020603050405020304" pitchFamily="18" charset="0"/>
                <a:ea typeface="Calibri" panose="020F0502020204030204" pitchFamily="34" charset="0"/>
              </a:rPr>
              <a:t>Asperger</a:t>
            </a:r>
            <a:r>
              <a:rPr lang="tr-TR" dirty="0" smtClean="0">
                <a:effectLst/>
                <a:latin typeface="Times New Roman" panose="02020603050405020304" pitchFamily="18" charset="0"/>
                <a:ea typeface="Calibri" panose="020F0502020204030204" pitchFamily="34" charset="0"/>
              </a:rPr>
              <a:t> Sendromu, başka türlü adlandırılamayan yaygın gelişimsel bozukluk ve çocukluk </a:t>
            </a:r>
            <a:r>
              <a:rPr lang="tr-TR" dirty="0" err="1" smtClean="0">
                <a:effectLst/>
                <a:latin typeface="Times New Roman" panose="02020603050405020304" pitchFamily="18" charset="0"/>
                <a:ea typeface="Calibri" panose="020F0502020204030204" pitchFamily="34" charset="0"/>
              </a:rPr>
              <a:t>dezintegratif</a:t>
            </a:r>
            <a:r>
              <a:rPr lang="tr-TR" dirty="0" smtClean="0">
                <a:effectLst/>
                <a:latin typeface="Times New Roman" panose="02020603050405020304" pitchFamily="18" charset="0"/>
                <a:ea typeface="Calibri" panose="020F0502020204030204" pitchFamily="34" charset="0"/>
              </a:rPr>
              <a:t> bozukluğu tanı kategorileri yerine birleştirilmiş tek bir “otizm açılımı kapsamında bozukluk” tanısı kullanılmıştır. Genetik altyapısı nedeniyle </a:t>
            </a:r>
            <a:r>
              <a:rPr lang="tr-TR" dirty="0" err="1" smtClean="0">
                <a:effectLst/>
                <a:latin typeface="Times New Roman" panose="02020603050405020304" pitchFamily="18" charset="0"/>
                <a:ea typeface="Calibri" panose="020F0502020204030204" pitchFamily="34" charset="0"/>
              </a:rPr>
              <a:t>Rett</a:t>
            </a:r>
            <a:r>
              <a:rPr lang="tr-TR" dirty="0" smtClean="0">
                <a:effectLst/>
                <a:latin typeface="Times New Roman" panose="02020603050405020304" pitchFamily="18" charset="0"/>
                <a:ea typeface="Calibri" panose="020F0502020204030204" pitchFamily="34" charset="0"/>
              </a:rPr>
              <a:t> Sendromu bu tanıya dâhil edilmemiştir. Bununla birlikte, otizm spektrum bozukluğu tanısı alan bireyler arasında, bozukluğun neden olduğu güçlükler nedeniyle gereksinim duyulan desteğin düzeyine bağlı olarak derecelendirme yapılmıştır (APA, 2013; </a:t>
            </a:r>
            <a:r>
              <a:rPr lang="tr-TR" dirty="0" err="1" smtClean="0">
                <a:effectLst/>
                <a:latin typeface="Times New Roman" panose="02020603050405020304" pitchFamily="18" charset="0"/>
                <a:ea typeface="Calibri" panose="020F0502020204030204" pitchFamily="34" charset="0"/>
              </a:rPr>
              <a:t>Tortamış</a:t>
            </a:r>
            <a:r>
              <a:rPr lang="tr-TR" dirty="0" smtClean="0">
                <a:effectLst/>
                <a:latin typeface="Times New Roman" panose="02020603050405020304" pitchFamily="18" charset="0"/>
                <a:ea typeface="Calibri" panose="020F0502020204030204" pitchFamily="34" charset="0"/>
              </a:rPr>
              <a:t>-Özkaya, 2013).</a:t>
            </a:r>
            <a:endParaRPr lang="tr-TR" sz="1200" dirty="0">
              <a:effectLst/>
              <a:latin typeface="Arial" panose="020B0604020202020204" pitchFamily="34" charset="0"/>
              <a:ea typeface="Calibri" panose="020F0502020204030204" pitchFamily="34" charset="0"/>
            </a:endParaRPr>
          </a:p>
        </p:txBody>
      </p:sp>
      <p:pic>
        <p:nvPicPr>
          <p:cNvPr id="7" name="Resim 6"/>
          <p:cNvPicPr>
            <a:picLocks noChangeAspect="1"/>
          </p:cNvPicPr>
          <p:nvPr/>
        </p:nvPicPr>
        <p:blipFill rotWithShape="1">
          <a:blip r:embed="rId2" cstate="print">
            <a:extLst>
              <a:ext uri="{28A0092B-C50C-407E-A947-70E740481C1C}">
                <a14:useLocalDpi xmlns:a14="http://schemas.microsoft.com/office/drawing/2010/main" val="0"/>
              </a:ext>
            </a:extLst>
          </a:blip>
          <a:srcRect l="61830" t="31042" r="2969"/>
          <a:stretch/>
        </p:blipFill>
        <p:spPr>
          <a:xfrm>
            <a:off x="1357313" y="2239879"/>
            <a:ext cx="2859175" cy="3959777"/>
          </a:xfrm>
          <a:prstGeom prst="rect">
            <a:avLst/>
          </a:prstGeom>
        </p:spPr>
      </p:pic>
    </p:spTree>
    <p:extLst>
      <p:ext uri="{BB962C8B-B14F-4D97-AF65-F5344CB8AC3E}">
        <p14:creationId xmlns:p14="http://schemas.microsoft.com/office/powerpoint/2010/main" val="32111873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319087" y="850464"/>
            <a:ext cx="11439525" cy="1338828"/>
          </a:xfrm>
          <a:prstGeom prst="rect">
            <a:avLst/>
          </a:prstGeom>
        </p:spPr>
        <p:txBody>
          <a:bodyPr wrap="square">
            <a:spAutoFit/>
          </a:bodyPr>
          <a:lstStyle/>
          <a:p>
            <a:pPr algn="just">
              <a:lnSpc>
                <a:spcPct val="150000"/>
              </a:lnSpc>
              <a:spcAft>
                <a:spcPts val="0"/>
              </a:spcAft>
            </a:pPr>
            <a:r>
              <a:rPr lang="tr-TR" dirty="0" smtClean="0">
                <a:effectLst/>
                <a:latin typeface="Times New Roman" panose="02020603050405020304" pitchFamily="18" charset="0"/>
                <a:ea typeface="Times New Roman" panose="02020603050405020304" pitchFamily="18" charset="0"/>
              </a:rPr>
              <a:t>	Millî eğitim müdürlükleri, örgün ve yaygın eğitim kurumları, sağlık kuruluşları, üniversiteler, Aile ve Sosyal Politikalar Bakanlığı’nın sosyal hizmet birimleri ve yerel yönetim birimleri özel eğitim ihtiyacı olan bireylerin eğitsel değerlendirme ve tanılanması amacıyla RAM’a yönlendirilmesinde sorumluluğu paylaşırlar.</a:t>
            </a:r>
            <a:endParaRPr lang="tr-TR" sz="1200" dirty="0">
              <a:effectLst/>
              <a:latin typeface="Arial" panose="020B0604020202020204" pitchFamily="34" charset="0"/>
              <a:ea typeface="Calibri" panose="020F0502020204030204" pitchFamily="34" charset="0"/>
            </a:endParaRPr>
          </a:p>
        </p:txBody>
      </p:sp>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028950"/>
            <a:ext cx="12192000" cy="3829050"/>
          </a:xfrm>
          <a:prstGeom prst="rect">
            <a:avLst/>
          </a:prstGeom>
        </p:spPr>
      </p:pic>
    </p:spTree>
    <p:extLst>
      <p:ext uri="{BB962C8B-B14F-4D97-AF65-F5344CB8AC3E}">
        <p14:creationId xmlns:p14="http://schemas.microsoft.com/office/powerpoint/2010/main" val="803729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1728969" y="632982"/>
            <a:ext cx="3704860" cy="458074"/>
          </a:xfrm>
          <a:prstGeom prst="rect">
            <a:avLst/>
          </a:prstGeom>
        </p:spPr>
        <p:txBody>
          <a:bodyPr wrap="none">
            <a:spAutoFit/>
          </a:bodyPr>
          <a:lstStyle/>
          <a:p>
            <a:pPr lvl="0" algn="just">
              <a:lnSpc>
                <a:spcPct val="150000"/>
              </a:lnSpc>
            </a:pPr>
            <a:r>
              <a:rPr lang="tr-TR" b="1" dirty="0" smtClean="0">
                <a:latin typeface="Times New Roman" panose="02020603050405020304" pitchFamily="18" charset="0"/>
                <a:ea typeface="Times New Roman" panose="02020603050405020304" pitchFamily="18" charset="0"/>
              </a:rPr>
              <a:t>5. ÖĞRETMENLERE </a:t>
            </a:r>
            <a:r>
              <a:rPr lang="tr-TR" b="1" dirty="0">
                <a:latin typeface="Times New Roman" panose="02020603050405020304" pitchFamily="18" charset="0"/>
                <a:ea typeface="Times New Roman" panose="02020603050405020304" pitchFamily="18" charset="0"/>
              </a:rPr>
              <a:t>ÖNERİLER</a:t>
            </a:r>
            <a:endParaRPr lang="tr-TR" dirty="0">
              <a:effectLst/>
              <a:latin typeface="Times New Roman" panose="02020603050405020304" pitchFamily="18" charset="0"/>
              <a:ea typeface="Times New Roman" panose="02020603050405020304" pitchFamily="18" charset="0"/>
            </a:endParaRPr>
          </a:p>
        </p:txBody>
      </p:sp>
      <p:sp>
        <p:nvSpPr>
          <p:cNvPr id="5" name="Dikdörtgen 4"/>
          <p:cNvSpPr/>
          <p:nvPr/>
        </p:nvSpPr>
        <p:spPr>
          <a:xfrm>
            <a:off x="1728968" y="1091056"/>
            <a:ext cx="11358381" cy="369332"/>
          </a:xfrm>
          <a:prstGeom prst="rect">
            <a:avLst/>
          </a:prstGeom>
        </p:spPr>
        <p:txBody>
          <a:bodyPr wrap="square">
            <a:spAutoFit/>
          </a:bodyPr>
          <a:lstStyle/>
          <a:p>
            <a:r>
              <a:rPr lang="tr-TR" b="1" dirty="0" smtClean="0">
                <a:effectLst/>
                <a:latin typeface="Times New Roman" panose="02020603050405020304" pitchFamily="18" charset="0"/>
                <a:ea typeface="Times New Roman" panose="02020603050405020304" pitchFamily="18" charset="0"/>
              </a:rPr>
              <a:t>Otizmli Bireylerin Eğitiminde Öğretmenlerin Dikkat Etmesi Gereken Hususlar</a:t>
            </a:r>
            <a:endParaRPr lang="tr-TR" dirty="0"/>
          </a:p>
        </p:txBody>
      </p:sp>
      <p:sp>
        <p:nvSpPr>
          <p:cNvPr id="6" name="Dikdörtgen 5"/>
          <p:cNvSpPr/>
          <p:nvPr/>
        </p:nvSpPr>
        <p:spPr>
          <a:xfrm>
            <a:off x="0" y="1460388"/>
            <a:ext cx="11830049" cy="4524315"/>
          </a:xfrm>
          <a:prstGeom prst="rect">
            <a:avLst/>
          </a:prstGeom>
        </p:spPr>
        <p:txBody>
          <a:bodyPr wrap="square">
            <a:spAutoFit/>
          </a:bodyPr>
          <a:lstStyle/>
          <a:p>
            <a:pPr marL="270510" algn="just">
              <a:lnSpc>
                <a:spcPct val="150000"/>
              </a:lnSpc>
              <a:spcAft>
                <a:spcPts val="0"/>
              </a:spcAft>
            </a:pPr>
            <a:r>
              <a:rPr lang="tr-TR" sz="1600" b="1" u="sng" dirty="0" smtClean="0">
                <a:effectLst/>
                <a:ea typeface="Times New Roman" panose="02020603050405020304" pitchFamily="18" charset="0"/>
              </a:rPr>
              <a:t>1.Otizmli Çocukların Eğitimine Çocuğun Performansı Alınarak Başlanması:</a:t>
            </a:r>
            <a:endParaRPr lang="tr-TR" sz="1600" b="1" dirty="0" smtClean="0">
              <a:effectLst/>
              <a:ea typeface="Calibri" panose="020F0502020204030204" pitchFamily="34" charset="0"/>
            </a:endParaRPr>
          </a:p>
          <a:p>
            <a:pPr marL="270510" algn="just">
              <a:lnSpc>
                <a:spcPct val="150000"/>
              </a:lnSpc>
              <a:spcAft>
                <a:spcPts val="0"/>
              </a:spcAft>
            </a:pPr>
            <a:r>
              <a:rPr lang="tr-TR" sz="1600" dirty="0" smtClean="0">
                <a:effectLst/>
                <a:ea typeface="Calibri" panose="020F0502020204030204" pitchFamily="34" charset="0"/>
              </a:rPr>
              <a:t>Otizmli çocuklar bireysel ayrıcalık gösterdiklerinden performansları da birbirinden farklıdır. Çocuğa uygun hazırlanacak olan eğitim plânına başlamadan önce öğrenci gözlenir, ölçüt bağımlı ölçü araçlarıyla her bir beceri alanındaki performansı belirlenir. Performans alımı sırasında çocuktan istenen açık olarak söylenmeli ve gelen cevaplar hiç tepki göstermeden kaydedilmelidir.</a:t>
            </a:r>
          </a:p>
          <a:p>
            <a:pPr marL="270510" algn="just">
              <a:lnSpc>
                <a:spcPct val="150000"/>
              </a:lnSpc>
              <a:spcAft>
                <a:spcPts val="0"/>
              </a:spcAft>
            </a:pPr>
            <a:r>
              <a:rPr lang="tr-TR" sz="1600" b="1" u="sng" dirty="0" smtClean="0">
                <a:effectLst/>
                <a:ea typeface="Times New Roman" panose="02020603050405020304" pitchFamily="18" charset="0"/>
              </a:rPr>
              <a:t>2. Otizmli Çocuklara Bireysel Eğitim Plânı Uygulanması:</a:t>
            </a:r>
            <a:endParaRPr lang="tr-TR" sz="1600" b="1" dirty="0" smtClean="0">
              <a:effectLst/>
              <a:ea typeface="Calibri" panose="020F0502020204030204" pitchFamily="34" charset="0"/>
            </a:endParaRPr>
          </a:p>
          <a:p>
            <a:pPr marL="270510" algn="just">
              <a:lnSpc>
                <a:spcPct val="150000"/>
              </a:lnSpc>
              <a:spcAft>
                <a:spcPts val="0"/>
              </a:spcAft>
            </a:pPr>
            <a:r>
              <a:rPr lang="tr-TR" sz="1600" dirty="0" smtClean="0">
                <a:effectLst/>
                <a:ea typeface="Calibri" panose="020F0502020204030204" pitchFamily="34" charset="0"/>
              </a:rPr>
              <a:t>Heterojen bir grup olan otistik çocukların eğitsel ihtiyaçlarının karşılanabilmesi için hazırlanan çerçeve programdan her çocuk için bireyselleştirilmiş eğitim plânı hazırlanarak uygulanması gerekir. Hazırlanacak olan bu eğitim plânındaki amaçlar ve araç gereçler çocuğu merkeze almalıdır. Bireysel eğitim çalışmalarında öğretmen, belirlediği kavram ve becerilerin öğretiminde öğrenci ile birebir çalışır. Bunun için bireysel eğitim ortamlarını kullanır. Bireysel eğitim ortamlarının hazırlanmasında, sınıf düzenlemesinde çocukların bireysel ya da ikişer kişilik gruplar halinde çalışmalarını sağlamak amacıyla gerekli olan bireysel eğitim köşeleri hazırlanır. Bireyin performansına uygun amaçların belirlenmesi ve buna uygun plân ve programların hazırlanması ile bireysel eğitim çalışmalarına başlanır. Bireysel eğitimin süreci ve süresi öğretmen tarafından belirlenir.</a:t>
            </a:r>
            <a:endParaRPr lang="tr-TR" sz="1600" dirty="0">
              <a:effectLst/>
              <a:ea typeface="Calibri" panose="020F0502020204030204" pitchFamily="34" charset="0"/>
            </a:endParaRPr>
          </a:p>
        </p:txBody>
      </p:sp>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08398">
            <a:off x="-200024" y="-28574"/>
            <a:ext cx="2076450" cy="1428750"/>
          </a:xfrm>
          <a:prstGeom prst="rect">
            <a:avLst/>
          </a:prstGeom>
        </p:spPr>
      </p:pic>
    </p:spTree>
    <p:extLst>
      <p:ext uri="{BB962C8B-B14F-4D97-AF65-F5344CB8AC3E}">
        <p14:creationId xmlns:p14="http://schemas.microsoft.com/office/powerpoint/2010/main" val="658530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5986" y="-257175"/>
            <a:ext cx="9700752" cy="6858000"/>
          </a:xfrm>
          <a:prstGeom prst="rect">
            <a:avLst/>
          </a:prstGeom>
        </p:spPr>
      </p:pic>
      <p:sp>
        <p:nvSpPr>
          <p:cNvPr id="4" name="Dikdörtgen 3"/>
          <p:cNvSpPr/>
          <p:nvPr/>
        </p:nvSpPr>
        <p:spPr>
          <a:xfrm>
            <a:off x="61925" y="1369056"/>
            <a:ext cx="6096000" cy="4662815"/>
          </a:xfrm>
          <a:prstGeom prst="rect">
            <a:avLst/>
          </a:prstGeom>
        </p:spPr>
        <p:txBody>
          <a:bodyPr>
            <a:spAutoFit/>
          </a:bodyPr>
          <a:lstStyle/>
          <a:p>
            <a:pPr marL="270510" algn="just">
              <a:lnSpc>
                <a:spcPct val="150000"/>
              </a:lnSpc>
              <a:spcAft>
                <a:spcPts val="0"/>
              </a:spcAft>
            </a:pPr>
            <a:r>
              <a:rPr lang="tr-TR" b="1" u="sng" dirty="0" smtClean="0">
                <a:effectLst/>
                <a:latin typeface="Times New Roman" panose="02020603050405020304" pitchFamily="18" charset="0"/>
                <a:ea typeface="Times New Roman" panose="02020603050405020304" pitchFamily="18" charset="0"/>
              </a:rPr>
              <a:t>3. İlerlemelerin Kaydedilmesi ve Değerlendirilmesi:</a:t>
            </a:r>
            <a:endParaRPr lang="tr-TR" sz="1200" b="1" dirty="0" smtClean="0">
              <a:effectLst/>
              <a:latin typeface="Arial" panose="020B0604020202020204" pitchFamily="34" charset="0"/>
              <a:ea typeface="Calibri" panose="020F0502020204030204" pitchFamily="34" charset="0"/>
            </a:endParaRPr>
          </a:p>
          <a:p>
            <a:pPr marL="270510" algn="just">
              <a:lnSpc>
                <a:spcPct val="150000"/>
              </a:lnSpc>
              <a:spcAft>
                <a:spcPts val="0"/>
              </a:spcAft>
            </a:pPr>
            <a:r>
              <a:rPr lang="tr-TR" dirty="0" smtClean="0">
                <a:effectLst/>
                <a:latin typeface="Times New Roman" panose="02020603050405020304" pitchFamily="18" charset="0"/>
                <a:ea typeface="Calibri" panose="020F0502020204030204" pitchFamily="34" charset="0"/>
              </a:rPr>
              <a:t>Öğretim sürekli değerlendirme gerektirir. Amaçların ve davranış değişikliklerinin öğrencide gerçekleşip gerçekleşmediği düzenli bir değerlendirme sonucunda ortaya çıkar. Öğretmen, öğrencideki gelişimleri ve değişimleri kaydederken günlük plân özelliğini de taşıyabilecek kayıt formları ve grafikler oluşturur. Her bir amaç için hazırlanan bu form ve grafikler ilerlemelerin kaydedilmesinde öğretmene pratiklik kazandırdığı gibi öğrencinin o becerideki ilk ve son durumu arasındaki gelişimini rahatça değerlendirmesine de yardımcı olur.</a:t>
            </a:r>
            <a:endParaRPr lang="tr-TR" sz="1200" dirty="0">
              <a:effectLst/>
              <a:latin typeface="Arial" panose="020B0604020202020204" pitchFamily="34" charset="0"/>
              <a:ea typeface="Calibri" panose="020F0502020204030204" pitchFamily="34" charset="0"/>
            </a:endParaRPr>
          </a:p>
        </p:txBody>
      </p:sp>
      <p:pic>
        <p:nvPicPr>
          <p:cNvPr id="6" name="Resi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208398">
            <a:off x="-200024" y="-28574"/>
            <a:ext cx="2076450" cy="1428750"/>
          </a:xfrm>
          <a:prstGeom prst="rect">
            <a:avLst/>
          </a:prstGeom>
        </p:spPr>
      </p:pic>
    </p:spTree>
    <p:extLst>
      <p:ext uri="{BB962C8B-B14F-4D97-AF65-F5344CB8AC3E}">
        <p14:creationId xmlns:p14="http://schemas.microsoft.com/office/powerpoint/2010/main" val="2113397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119061" y="1322710"/>
            <a:ext cx="11725275" cy="4524315"/>
          </a:xfrm>
          <a:prstGeom prst="rect">
            <a:avLst/>
          </a:prstGeom>
        </p:spPr>
        <p:txBody>
          <a:bodyPr wrap="square">
            <a:spAutoFit/>
          </a:bodyPr>
          <a:lstStyle/>
          <a:p>
            <a:pPr marL="270510" algn="just">
              <a:lnSpc>
                <a:spcPct val="150000"/>
              </a:lnSpc>
              <a:spcAft>
                <a:spcPts val="0"/>
              </a:spcAft>
            </a:pPr>
            <a:r>
              <a:rPr lang="tr-TR" b="1" u="sng" dirty="0" smtClean="0">
                <a:effectLst/>
                <a:latin typeface="Times New Roman" panose="02020603050405020304" pitchFamily="18" charset="0"/>
                <a:ea typeface="Times New Roman" panose="02020603050405020304" pitchFamily="18" charset="0"/>
              </a:rPr>
              <a:t>4. İletişim Problemleri Üzerinde Durulması:</a:t>
            </a:r>
            <a:endParaRPr lang="tr-TR" sz="1200" b="1" dirty="0" smtClean="0">
              <a:effectLst/>
              <a:latin typeface="Arial" panose="020B0604020202020204" pitchFamily="34" charset="0"/>
              <a:ea typeface="Calibri" panose="020F0502020204030204" pitchFamily="34" charset="0"/>
            </a:endParaRPr>
          </a:p>
          <a:p>
            <a:pPr marL="270510" algn="just">
              <a:lnSpc>
                <a:spcPct val="150000"/>
              </a:lnSpc>
              <a:spcAft>
                <a:spcPts val="0"/>
              </a:spcAft>
            </a:pPr>
            <a:r>
              <a:rPr lang="tr-TR" dirty="0" smtClean="0">
                <a:effectLst/>
                <a:latin typeface="Times New Roman" panose="02020603050405020304" pitchFamily="18" charset="0"/>
                <a:ea typeface="Calibri" panose="020F0502020204030204" pitchFamily="34" charset="0"/>
              </a:rPr>
              <a:t>Otizmli çocukların genel özelliklerinden biri de çevrelerindeki insanlarla iletişim kurmakta güçlük çekmeleridir. Bu nedenle çocukların eğitimlerine devam edilirken iletişim problemleri üzerinde öncelikle durulmalıdır. İletişim problemleri üzerinde durulurken her çocuğun iletişim düzeylerinin ve iletişim kurma biçimlerinin (işaret, sözlü, fiziksel) birbirinden farklı olabileceği göz önünde bulundurulmalıdır.</a:t>
            </a:r>
          </a:p>
          <a:p>
            <a:pPr marL="270510" algn="just">
              <a:lnSpc>
                <a:spcPct val="150000"/>
              </a:lnSpc>
              <a:spcAft>
                <a:spcPts val="0"/>
              </a:spcAft>
            </a:pPr>
            <a:endParaRPr lang="tr-TR" sz="1200" dirty="0" smtClean="0">
              <a:effectLst/>
              <a:latin typeface="Arial" panose="020B0604020202020204" pitchFamily="34" charset="0"/>
              <a:ea typeface="Calibri" panose="020F0502020204030204" pitchFamily="34" charset="0"/>
            </a:endParaRPr>
          </a:p>
          <a:p>
            <a:pPr marL="270510" algn="just">
              <a:lnSpc>
                <a:spcPct val="150000"/>
              </a:lnSpc>
              <a:spcAft>
                <a:spcPts val="0"/>
              </a:spcAft>
            </a:pPr>
            <a:r>
              <a:rPr lang="tr-TR" b="1" u="sng" dirty="0" smtClean="0">
                <a:effectLst/>
                <a:latin typeface="Times New Roman" panose="02020603050405020304" pitchFamily="18" charset="0"/>
                <a:ea typeface="Times New Roman" panose="02020603050405020304" pitchFamily="18" charset="0"/>
              </a:rPr>
              <a:t>5. Problem Davranışların Ortadan Kaldırılması:</a:t>
            </a:r>
            <a:endParaRPr lang="tr-TR" sz="1200" b="1" dirty="0" smtClean="0">
              <a:effectLst/>
              <a:latin typeface="Arial" panose="020B0604020202020204" pitchFamily="34" charset="0"/>
              <a:ea typeface="Calibri" panose="020F0502020204030204" pitchFamily="34" charset="0"/>
            </a:endParaRPr>
          </a:p>
          <a:p>
            <a:pPr marL="270510" algn="just">
              <a:lnSpc>
                <a:spcPct val="150000"/>
              </a:lnSpc>
              <a:spcAft>
                <a:spcPts val="0"/>
              </a:spcAft>
            </a:pPr>
            <a:r>
              <a:rPr lang="tr-TR" dirty="0" smtClean="0">
                <a:effectLst/>
                <a:latin typeface="Times New Roman" panose="02020603050405020304" pitchFamily="18" charset="0"/>
                <a:ea typeface="Calibri" panose="020F0502020204030204" pitchFamily="34" charset="0"/>
              </a:rPr>
              <a:t>Otizmli çocukların eğitim programlarının amacı çocuğun davranış problemlerini azaltarak ihtiyaçları olan becerileri kazandırmaktır. Öğretimi engelleyecek düzeyde </a:t>
            </a:r>
            <a:r>
              <a:rPr lang="tr-TR" dirty="0" err="1" smtClean="0">
                <a:effectLst/>
                <a:latin typeface="Times New Roman" panose="02020603050405020304" pitchFamily="18" charset="0"/>
                <a:ea typeface="Calibri" panose="020F0502020204030204" pitchFamily="34" charset="0"/>
              </a:rPr>
              <a:t>stereotip</a:t>
            </a:r>
            <a:r>
              <a:rPr lang="tr-TR" dirty="0" smtClean="0">
                <a:effectLst/>
                <a:latin typeface="Times New Roman" panose="02020603050405020304" pitchFamily="18" charset="0"/>
                <a:ea typeface="Calibri" panose="020F0502020204030204" pitchFamily="34" charset="0"/>
              </a:rPr>
              <a:t> ve problem davranışlar varsa öğretimle birlikte bu davranışların ortadan kaldırılması ya da azaltılması sağlanmalıdır. Problem davranışlar üzerinde çalışılırken her bir davranış için "Davranış Değiştirme" teknikleri uygulanmalıdır.</a:t>
            </a:r>
            <a:endParaRPr lang="tr-TR" sz="1200" dirty="0">
              <a:effectLst/>
              <a:latin typeface="Arial" panose="020B0604020202020204" pitchFamily="34" charset="0"/>
              <a:ea typeface="Calibri" panose="020F0502020204030204" pitchFamily="34" charset="0"/>
            </a:endParaRP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08398">
            <a:off x="-200024" y="-28574"/>
            <a:ext cx="2076450" cy="1428750"/>
          </a:xfrm>
          <a:prstGeom prst="rect">
            <a:avLst/>
          </a:prstGeom>
        </p:spPr>
      </p:pic>
    </p:spTree>
    <p:extLst>
      <p:ext uri="{BB962C8B-B14F-4D97-AF65-F5344CB8AC3E}">
        <p14:creationId xmlns:p14="http://schemas.microsoft.com/office/powerpoint/2010/main" val="2652150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114299" y="2497054"/>
            <a:ext cx="11801474" cy="3970318"/>
          </a:xfrm>
          <a:prstGeom prst="rect">
            <a:avLst/>
          </a:prstGeom>
        </p:spPr>
        <p:txBody>
          <a:bodyPr wrap="square">
            <a:spAutoFit/>
          </a:bodyPr>
          <a:lstStyle/>
          <a:p>
            <a:pPr marL="270510" algn="just">
              <a:lnSpc>
                <a:spcPct val="150000"/>
              </a:lnSpc>
              <a:spcAft>
                <a:spcPts val="0"/>
              </a:spcAft>
            </a:pPr>
            <a:endParaRPr lang="tr-TR" sz="1200" dirty="0" smtClean="0">
              <a:effectLst/>
              <a:latin typeface="Arial" panose="020B0604020202020204" pitchFamily="34" charset="0"/>
              <a:ea typeface="Calibri" panose="020F0502020204030204" pitchFamily="34" charset="0"/>
            </a:endParaRPr>
          </a:p>
          <a:p>
            <a:pPr marL="270510" algn="just">
              <a:lnSpc>
                <a:spcPct val="150000"/>
              </a:lnSpc>
              <a:spcAft>
                <a:spcPts val="0"/>
              </a:spcAft>
            </a:pPr>
            <a:r>
              <a:rPr lang="tr-TR" b="1" u="sng" dirty="0" smtClean="0">
                <a:effectLst/>
                <a:latin typeface="Times New Roman" panose="02020603050405020304" pitchFamily="18" charset="0"/>
                <a:ea typeface="Times New Roman" panose="02020603050405020304" pitchFamily="18" charset="0"/>
              </a:rPr>
              <a:t>7. Öğretimde Kullanılacak Araç-Gereçlerin İşlevsel Olması:</a:t>
            </a:r>
            <a:endParaRPr lang="tr-TR" sz="1200" b="1" dirty="0" smtClean="0">
              <a:effectLst/>
              <a:latin typeface="Arial" panose="020B0604020202020204" pitchFamily="34" charset="0"/>
              <a:ea typeface="Calibri" panose="020F0502020204030204" pitchFamily="34" charset="0"/>
            </a:endParaRPr>
          </a:p>
          <a:p>
            <a:pPr marL="270510" algn="just">
              <a:lnSpc>
                <a:spcPct val="150000"/>
              </a:lnSpc>
              <a:spcAft>
                <a:spcPts val="0"/>
              </a:spcAft>
            </a:pPr>
            <a:r>
              <a:rPr lang="tr-TR" dirty="0" smtClean="0">
                <a:effectLst/>
                <a:latin typeface="Times New Roman" panose="02020603050405020304" pitchFamily="18" charset="0"/>
                <a:ea typeface="Calibri" panose="020F0502020204030204" pitchFamily="34" charset="0"/>
              </a:rPr>
              <a:t>Öğretimde kullanılacak araç gereçler önceden tespit edilmelidir. Hazırlanan araç gereçler her çocuk için plânlanan </a:t>
            </a:r>
            <a:r>
              <a:rPr lang="tr-TR" dirty="0" err="1" smtClean="0">
                <a:effectLst/>
                <a:latin typeface="Times New Roman" panose="02020603050405020304" pitchFamily="18" charset="0"/>
                <a:ea typeface="Calibri" panose="020F0502020204030204" pitchFamily="34" charset="0"/>
              </a:rPr>
              <a:t>öğretimsel</a:t>
            </a:r>
            <a:r>
              <a:rPr lang="tr-TR" dirty="0" smtClean="0">
                <a:effectLst/>
                <a:latin typeface="Times New Roman" panose="02020603050405020304" pitchFamily="18" charset="0"/>
                <a:ea typeface="Calibri" panose="020F0502020204030204" pitchFamily="34" charset="0"/>
              </a:rPr>
              <a:t> amaçlara hizmet etmeli ve çocuğun yaşantısında kullandığı veya kullanabileceği araçlardan seçilmelidir.</a:t>
            </a:r>
          </a:p>
          <a:p>
            <a:pPr marL="270510" algn="just">
              <a:lnSpc>
                <a:spcPct val="150000"/>
              </a:lnSpc>
              <a:spcAft>
                <a:spcPts val="0"/>
              </a:spcAft>
            </a:pPr>
            <a:endParaRPr lang="tr-TR" sz="1200" dirty="0" smtClean="0">
              <a:effectLst/>
              <a:latin typeface="Arial" panose="020B0604020202020204" pitchFamily="34" charset="0"/>
              <a:ea typeface="Calibri" panose="020F0502020204030204" pitchFamily="34" charset="0"/>
            </a:endParaRPr>
          </a:p>
          <a:p>
            <a:pPr marL="270510" algn="just">
              <a:lnSpc>
                <a:spcPct val="150000"/>
              </a:lnSpc>
              <a:spcAft>
                <a:spcPts val="0"/>
              </a:spcAft>
            </a:pPr>
            <a:r>
              <a:rPr lang="tr-TR" b="1" u="sng" dirty="0" smtClean="0">
                <a:effectLst/>
                <a:latin typeface="Times New Roman" panose="02020603050405020304" pitchFamily="18" charset="0"/>
                <a:ea typeface="Times New Roman" panose="02020603050405020304" pitchFamily="18" charset="0"/>
              </a:rPr>
              <a:t>8. Öğretilecek Becerilerin Belirlenmesi:</a:t>
            </a:r>
          </a:p>
          <a:p>
            <a:pPr marL="270510" algn="just">
              <a:lnSpc>
                <a:spcPct val="150000"/>
              </a:lnSpc>
              <a:spcAft>
                <a:spcPts val="0"/>
              </a:spcAft>
            </a:pPr>
            <a:r>
              <a:rPr lang="tr-TR" dirty="0" smtClean="0">
                <a:effectLst/>
                <a:latin typeface="Times New Roman" panose="02020603050405020304" pitchFamily="18" charset="0"/>
                <a:ea typeface="Calibri" panose="020F0502020204030204" pitchFamily="34" charset="0"/>
              </a:rPr>
              <a:t>Öncelikle verilmesi gereken beceriler çocuğun yaşamını kolaylaştıracak günlük yaşam ve öz bakım becerilerinden oluşmalıdır. Herhangi bir beceri öğretimine geçmeden önce o beceriyi alabilmesi için gerekli ön koşul becerilerin çocukta bulunup bulunmadığı belirlenmeli ve düzenli bir beceri analizi yapılmalıdır. Öğretim sırasında öğretmen, öğrencinin performans düzeyine bağlı olarak sözel ipucu, model olma ve fiziksel yardım ipuçlarını kullanmalıdır.</a:t>
            </a:r>
            <a:endParaRPr lang="tr-TR" sz="1200" dirty="0">
              <a:effectLst/>
              <a:latin typeface="Arial" panose="020B0604020202020204" pitchFamily="34" charset="0"/>
              <a:ea typeface="Calibri" panose="020F0502020204030204" pitchFamily="34" charset="0"/>
            </a:endParaRP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08398">
            <a:off x="-200024" y="-28574"/>
            <a:ext cx="2076450" cy="1428750"/>
          </a:xfrm>
          <a:prstGeom prst="rect">
            <a:avLst/>
          </a:prstGeom>
        </p:spPr>
      </p:pic>
      <p:sp>
        <p:nvSpPr>
          <p:cNvPr id="7" name="Dikdörtgen 6"/>
          <p:cNvSpPr/>
          <p:nvPr/>
        </p:nvSpPr>
        <p:spPr>
          <a:xfrm>
            <a:off x="1476374" y="666418"/>
            <a:ext cx="10439399" cy="2169825"/>
          </a:xfrm>
          <a:prstGeom prst="rect">
            <a:avLst/>
          </a:prstGeom>
        </p:spPr>
        <p:txBody>
          <a:bodyPr wrap="square">
            <a:spAutoFit/>
          </a:bodyPr>
          <a:lstStyle/>
          <a:p>
            <a:pPr marL="270510" algn="just">
              <a:lnSpc>
                <a:spcPct val="150000"/>
              </a:lnSpc>
              <a:spcAft>
                <a:spcPts val="0"/>
              </a:spcAft>
            </a:pPr>
            <a:r>
              <a:rPr lang="tr-TR" b="1" u="sng" dirty="0" smtClean="0">
                <a:effectLst/>
                <a:latin typeface="Times New Roman" panose="02020603050405020304" pitchFamily="18" charset="0"/>
                <a:ea typeface="Times New Roman" panose="02020603050405020304" pitchFamily="18" charset="0"/>
              </a:rPr>
              <a:t>6. Yapılandırılmış Eğitim-Öğretim Ortamlarının Hazırlanması:</a:t>
            </a:r>
            <a:endParaRPr lang="tr-TR" sz="1200" b="1" dirty="0" smtClean="0">
              <a:effectLst/>
              <a:latin typeface="Arial" panose="020B0604020202020204" pitchFamily="34" charset="0"/>
              <a:ea typeface="Calibri" panose="020F0502020204030204" pitchFamily="34" charset="0"/>
            </a:endParaRPr>
          </a:p>
          <a:p>
            <a:pPr marL="270510" algn="just">
              <a:lnSpc>
                <a:spcPct val="150000"/>
              </a:lnSpc>
              <a:spcAft>
                <a:spcPts val="0"/>
              </a:spcAft>
            </a:pPr>
            <a:r>
              <a:rPr lang="tr-TR" dirty="0" smtClean="0">
                <a:effectLst/>
                <a:latin typeface="Times New Roman" panose="02020603050405020304" pitchFamily="18" charset="0"/>
                <a:ea typeface="Calibri" panose="020F0502020204030204" pitchFamily="34" charset="0"/>
              </a:rPr>
              <a:t>Eğitim ortamları, oluşturulan seviye grubundaki çocukların özelliklerine (ilgi ve düzeylerine) uygun şekilde yapılandırılmalıdır. Ortamın düzenlenmesi öğretmenin işidir. Öğretmen, ortamı düzenlerken her bir öğretim amacına göre çocuklarla iletişim kurabilecek, onları kontrol edebilecek, olumsuz davranışların ortaya çıkmasını engelleyecek şekilde olmasına dikkat etmelidir.</a:t>
            </a:r>
          </a:p>
        </p:txBody>
      </p:sp>
    </p:spTree>
    <p:extLst>
      <p:ext uri="{BB962C8B-B14F-4D97-AF65-F5344CB8AC3E}">
        <p14:creationId xmlns:p14="http://schemas.microsoft.com/office/powerpoint/2010/main" val="2453577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0" y="1535861"/>
            <a:ext cx="11901488" cy="4524315"/>
          </a:xfrm>
          <a:prstGeom prst="rect">
            <a:avLst/>
          </a:prstGeom>
        </p:spPr>
        <p:txBody>
          <a:bodyPr wrap="square">
            <a:spAutoFit/>
          </a:bodyPr>
          <a:lstStyle/>
          <a:p>
            <a:pPr marL="270510" algn="just">
              <a:lnSpc>
                <a:spcPct val="150000"/>
              </a:lnSpc>
              <a:spcAft>
                <a:spcPts val="0"/>
              </a:spcAft>
            </a:pPr>
            <a:r>
              <a:rPr lang="tr-TR" b="1" u="sng" dirty="0" smtClean="0">
                <a:effectLst/>
                <a:latin typeface="Times New Roman" panose="02020603050405020304" pitchFamily="18" charset="0"/>
                <a:ea typeface="Times New Roman" panose="02020603050405020304" pitchFamily="18" charset="0"/>
              </a:rPr>
              <a:t>9. Etkinliklerin Düzenlenmesi:</a:t>
            </a:r>
            <a:endParaRPr lang="tr-TR" sz="1200" b="1" dirty="0" smtClean="0">
              <a:effectLst/>
              <a:latin typeface="Arial" panose="020B0604020202020204" pitchFamily="34" charset="0"/>
              <a:ea typeface="Calibri" panose="020F0502020204030204" pitchFamily="34" charset="0"/>
            </a:endParaRPr>
          </a:p>
          <a:p>
            <a:pPr marL="270510" algn="just">
              <a:lnSpc>
                <a:spcPct val="150000"/>
              </a:lnSpc>
              <a:spcAft>
                <a:spcPts val="0"/>
              </a:spcAft>
            </a:pPr>
            <a:r>
              <a:rPr lang="tr-TR" dirty="0" smtClean="0">
                <a:effectLst/>
                <a:latin typeface="Times New Roman" panose="02020603050405020304" pitchFamily="18" charset="0"/>
                <a:ea typeface="Calibri" panose="020F0502020204030204" pitchFamily="34" charset="0"/>
              </a:rPr>
              <a:t>Sınıf içi ve dışı etkinlikler düzenlenirken öğrencinin ilgi ve becerilerine göre öğretim amaçlarını gerçekleştirmeye yönelik olmasına dikkat edilmelidir. Etkinliklerde kontrol öğretmende olmalı, öğrenciyi mümkün olduğu kadar etkinliğe katmalı ve etkinlikler bir program çerçevesinde yürütülerek basit etkinliklerden başlanmalıdır. Etkinlik süresince çocuğun yapamadığından çok yaptığı beceriler dikkate alınarak olumlu ifadelerle pekiştirilmelidir.</a:t>
            </a:r>
          </a:p>
          <a:p>
            <a:pPr marL="270510" algn="just">
              <a:lnSpc>
                <a:spcPct val="150000"/>
              </a:lnSpc>
              <a:spcAft>
                <a:spcPts val="0"/>
              </a:spcAft>
            </a:pPr>
            <a:endParaRPr lang="tr-TR" sz="1200" dirty="0" smtClean="0">
              <a:effectLst/>
              <a:latin typeface="Arial" panose="020B0604020202020204" pitchFamily="34" charset="0"/>
              <a:ea typeface="Calibri" panose="020F0502020204030204" pitchFamily="34" charset="0"/>
            </a:endParaRPr>
          </a:p>
          <a:p>
            <a:pPr marL="270510" algn="just">
              <a:lnSpc>
                <a:spcPct val="150000"/>
              </a:lnSpc>
              <a:spcAft>
                <a:spcPts val="0"/>
              </a:spcAft>
            </a:pPr>
            <a:r>
              <a:rPr lang="tr-TR" b="1" u="sng" dirty="0" smtClean="0">
                <a:effectLst/>
                <a:latin typeface="Times New Roman" panose="02020603050405020304" pitchFamily="18" charset="0"/>
                <a:ea typeface="Times New Roman" panose="02020603050405020304" pitchFamily="18" charset="0"/>
              </a:rPr>
              <a:t>10. Zamanın Düzenlenmesi:</a:t>
            </a:r>
            <a:endParaRPr lang="tr-TR" sz="1200" b="1" dirty="0" smtClean="0">
              <a:effectLst/>
              <a:latin typeface="Arial" panose="020B0604020202020204" pitchFamily="34" charset="0"/>
              <a:ea typeface="Calibri" panose="020F0502020204030204" pitchFamily="34" charset="0"/>
            </a:endParaRPr>
          </a:p>
          <a:p>
            <a:pPr marL="270510" algn="just">
              <a:lnSpc>
                <a:spcPct val="150000"/>
              </a:lnSpc>
              <a:spcAft>
                <a:spcPts val="0"/>
              </a:spcAft>
            </a:pPr>
            <a:r>
              <a:rPr lang="tr-TR" dirty="0" smtClean="0">
                <a:effectLst/>
                <a:latin typeface="Times New Roman" panose="02020603050405020304" pitchFamily="18" charset="0"/>
                <a:ea typeface="Calibri" panose="020F0502020204030204" pitchFamily="34" charset="0"/>
              </a:rPr>
              <a:t>Zaman soyut bir kavramdır. Otizmli çocukların etkinlik süreleri düzenlenirken zamanı olabildiğince somutlaştırmak gerekir. Bunun için çocuğa sırasıyla etkinliklerin neler olacağı gösterilmelidir. Örneğin günlük etkinlikler sırasıyla küçük kartlara yazılıp ya da etkinliğin resmi çizilip öğrencinin masasına asılır. Tamamlanan etkinliğin kartı öğrenciyle birlikte çıkarılır ve diğer etkinliğe geçilir. Böylece çocuk biten etkinliğin arkasından hangi etkinliğe geçeceğini görür.</a:t>
            </a:r>
            <a:endParaRPr lang="tr-TR" sz="1200" dirty="0">
              <a:effectLst/>
              <a:latin typeface="Arial" panose="020B0604020202020204" pitchFamily="34" charset="0"/>
              <a:ea typeface="Calibri" panose="020F0502020204030204" pitchFamily="34" charset="0"/>
            </a:endParaRP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08398">
            <a:off x="-200024" y="-28574"/>
            <a:ext cx="2076450" cy="1428750"/>
          </a:xfrm>
          <a:prstGeom prst="rect">
            <a:avLst/>
          </a:prstGeom>
        </p:spPr>
      </p:pic>
    </p:spTree>
    <p:extLst>
      <p:ext uri="{BB962C8B-B14F-4D97-AF65-F5344CB8AC3E}">
        <p14:creationId xmlns:p14="http://schemas.microsoft.com/office/powerpoint/2010/main" val="2944587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0" y="1435849"/>
            <a:ext cx="11944350" cy="4939814"/>
          </a:xfrm>
          <a:prstGeom prst="rect">
            <a:avLst/>
          </a:prstGeom>
        </p:spPr>
        <p:txBody>
          <a:bodyPr wrap="square">
            <a:spAutoFit/>
          </a:bodyPr>
          <a:lstStyle/>
          <a:p>
            <a:pPr marL="270510" algn="just">
              <a:lnSpc>
                <a:spcPct val="150000"/>
              </a:lnSpc>
              <a:spcAft>
                <a:spcPts val="0"/>
              </a:spcAft>
            </a:pPr>
            <a:r>
              <a:rPr lang="tr-TR" b="1" u="sng" dirty="0" smtClean="0">
                <a:effectLst/>
                <a:latin typeface="Times New Roman" panose="02020603050405020304" pitchFamily="18" charset="0"/>
                <a:ea typeface="Times New Roman" panose="02020603050405020304" pitchFamily="18" charset="0"/>
              </a:rPr>
              <a:t>11. Kaynaştırma Programına Yer Verilmesi:</a:t>
            </a:r>
            <a:endParaRPr lang="tr-TR" sz="1200" b="1" dirty="0" smtClean="0">
              <a:effectLst/>
              <a:latin typeface="Arial" panose="020B0604020202020204" pitchFamily="34" charset="0"/>
              <a:ea typeface="Calibri" panose="020F0502020204030204" pitchFamily="34" charset="0"/>
            </a:endParaRPr>
          </a:p>
          <a:p>
            <a:pPr marL="270510" algn="just">
              <a:lnSpc>
                <a:spcPct val="150000"/>
              </a:lnSpc>
              <a:spcAft>
                <a:spcPts val="0"/>
              </a:spcAft>
            </a:pPr>
            <a:r>
              <a:rPr lang="tr-TR" dirty="0" smtClean="0">
                <a:effectLst/>
                <a:latin typeface="Times New Roman" panose="02020603050405020304" pitchFamily="18" charset="0"/>
                <a:ea typeface="Calibri" panose="020F0502020204030204" pitchFamily="34" charset="0"/>
              </a:rPr>
              <a:t>Otizmli çocukların özelliklerinden biri de sosyal uyum problemidir. Bu nedenle çocukların eğitimindeki en önemli amaçlardan biri de çocukta sosyal etkileşimin gerçekleştirilmesidir.</a:t>
            </a:r>
            <a:endParaRPr lang="tr-TR" sz="1200" dirty="0" smtClean="0">
              <a:effectLst/>
              <a:latin typeface="Arial" panose="020B0604020202020204" pitchFamily="34" charset="0"/>
              <a:ea typeface="Calibri" panose="020F0502020204030204" pitchFamily="34" charset="0"/>
            </a:endParaRPr>
          </a:p>
          <a:p>
            <a:pPr marL="270510" algn="just">
              <a:lnSpc>
                <a:spcPct val="150000"/>
              </a:lnSpc>
              <a:spcAft>
                <a:spcPts val="0"/>
              </a:spcAft>
            </a:pPr>
            <a:r>
              <a:rPr lang="tr-TR" dirty="0" smtClean="0">
                <a:effectLst/>
                <a:latin typeface="Times New Roman" panose="02020603050405020304" pitchFamily="18" charset="0"/>
                <a:ea typeface="Calibri" panose="020F0502020204030204" pitchFamily="34" charset="0"/>
              </a:rPr>
              <a:t>Çocuğun çevresindekilerle birlikte uyum içinde yaşayabilmesi için sosyal gelişiminin sağlanması gereklidir. Öğretmen, öğrenci için kaynaştırma eğitimi kararı alırken onun seviyesini ve ihtiyaçlarını en iyi şekilde tespit etmelidir. Hazırlanan kaynaştırma programı doğrultusunda belirlenen okulun yöneticileri, öğretmenleri, öğrencileri ve öğrenci velileri otizmli çocukların özellikleri ve eğitimleri hakkında önceden bilgilendirilmelidir. Değerlendirme her iki öğretmen tarafından sık aralıklarla yapılmalıdır.</a:t>
            </a:r>
          </a:p>
          <a:p>
            <a:pPr marL="270510" algn="just">
              <a:lnSpc>
                <a:spcPct val="150000"/>
              </a:lnSpc>
              <a:spcAft>
                <a:spcPts val="0"/>
              </a:spcAft>
            </a:pPr>
            <a:endParaRPr lang="tr-TR" sz="1200" dirty="0" smtClean="0">
              <a:effectLst/>
              <a:latin typeface="Arial" panose="020B0604020202020204" pitchFamily="34" charset="0"/>
              <a:ea typeface="Calibri" panose="020F0502020204030204" pitchFamily="34" charset="0"/>
            </a:endParaRPr>
          </a:p>
          <a:p>
            <a:pPr marL="270510" algn="just">
              <a:lnSpc>
                <a:spcPct val="150000"/>
              </a:lnSpc>
              <a:spcAft>
                <a:spcPts val="0"/>
              </a:spcAft>
            </a:pPr>
            <a:r>
              <a:rPr lang="tr-TR" b="1" u="sng" dirty="0" smtClean="0">
                <a:effectLst/>
                <a:latin typeface="Times New Roman" panose="02020603050405020304" pitchFamily="18" charset="0"/>
                <a:ea typeface="Times New Roman" panose="02020603050405020304" pitchFamily="18" charset="0"/>
              </a:rPr>
              <a:t>12. Eğitimde Sürekliliğin Sağlanması:</a:t>
            </a:r>
            <a:endParaRPr lang="tr-TR" sz="1200" b="1" dirty="0" smtClean="0">
              <a:effectLst/>
              <a:latin typeface="Arial" panose="020B0604020202020204" pitchFamily="34" charset="0"/>
              <a:ea typeface="Calibri" panose="020F0502020204030204" pitchFamily="34" charset="0"/>
            </a:endParaRPr>
          </a:p>
          <a:p>
            <a:pPr marL="270510" algn="just">
              <a:lnSpc>
                <a:spcPct val="150000"/>
              </a:lnSpc>
              <a:spcAft>
                <a:spcPts val="0"/>
              </a:spcAft>
            </a:pPr>
            <a:r>
              <a:rPr lang="tr-TR" dirty="0" smtClean="0">
                <a:effectLst/>
                <a:latin typeface="Times New Roman" panose="02020603050405020304" pitchFamily="18" charset="0"/>
                <a:ea typeface="Calibri" panose="020F0502020204030204" pitchFamily="34" charset="0"/>
              </a:rPr>
              <a:t>Otizmli çocukların kazandıkları davranışların kalıcı olabilmesi için eğitimin sürekli olması gereklidir. Bu nedenle yaz tatillerinde "Yaz Okulları" ile eğitimlerine devam ederek çeşitli sosyal etkinliklere katılmaları sağlanmalıdır.</a:t>
            </a:r>
            <a:endParaRPr lang="tr-TR" sz="1200" dirty="0">
              <a:effectLst/>
              <a:latin typeface="Arial" panose="020B0604020202020204" pitchFamily="34" charset="0"/>
              <a:ea typeface="Calibri" panose="020F0502020204030204" pitchFamily="34" charset="0"/>
            </a:endParaRPr>
          </a:p>
        </p:txBody>
      </p:sp>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08398">
            <a:off x="-200024" y="-28574"/>
            <a:ext cx="2076450" cy="1428750"/>
          </a:xfrm>
          <a:prstGeom prst="rect">
            <a:avLst/>
          </a:prstGeom>
        </p:spPr>
      </p:pic>
    </p:spTree>
    <p:extLst>
      <p:ext uri="{BB962C8B-B14F-4D97-AF65-F5344CB8AC3E}">
        <p14:creationId xmlns:p14="http://schemas.microsoft.com/office/powerpoint/2010/main" val="4029915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08398">
            <a:off x="-200024" y="-28574"/>
            <a:ext cx="2076450" cy="1428750"/>
          </a:xfrm>
          <a:prstGeom prst="rect">
            <a:avLst/>
          </a:prstGeom>
        </p:spPr>
      </p:pic>
      <p:sp>
        <p:nvSpPr>
          <p:cNvPr id="5" name="Dikdörtgen 4"/>
          <p:cNvSpPr/>
          <p:nvPr/>
        </p:nvSpPr>
        <p:spPr>
          <a:xfrm>
            <a:off x="1" y="1422725"/>
            <a:ext cx="11944350" cy="3831818"/>
          </a:xfrm>
          <a:prstGeom prst="rect">
            <a:avLst/>
          </a:prstGeom>
        </p:spPr>
        <p:txBody>
          <a:bodyPr wrap="square">
            <a:spAutoFit/>
          </a:bodyPr>
          <a:lstStyle/>
          <a:p>
            <a:pPr marL="270510" algn="just">
              <a:lnSpc>
                <a:spcPct val="150000"/>
              </a:lnSpc>
              <a:spcAft>
                <a:spcPts val="0"/>
              </a:spcAft>
            </a:pPr>
            <a:r>
              <a:rPr lang="tr-TR" b="1" u="sng" dirty="0" smtClean="0">
                <a:effectLst/>
                <a:latin typeface="Times New Roman" panose="02020603050405020304" pitchFamily="18" charset="0"/>
                <a:ea typeface="Times New Roman" panose="02020603050405020304" pitchFamily="18" charset="0"/>
              </a:rPr>
              <a:t>13. Ailenin Eğitime Katılımının Sağlanması:</a:t>
            </a:r>
            <a:endParaRPr lang="tr-TR" sz="1200" b="1" dirty="0" smtClean="0">
              <a:effectLst/>
              <a:latin typeface="Arial" panose="020B0604020202020204" pitchFamily="34" charset="0"/>
              <a:ea typeface="Calibri" panose="020F0502020204030204" pitchFamily="34" charset="0"/>
            </a:endParaRPr>
          </a:p>
          <a:p>
            <a:pPr marL="270510" algn="just">
              <a:lnSpc>
                <a:spcPct val="150000"/>
              </a:lnSpc>
              <a:spcAft>
                <a:spcPts val="0"/>
              </a:spcAft>
            </a:pPr>
            <a:r>
              <a:rPr lang="tr-TR" dirty="0" smtClean="0">
                <a:effectLst/>
                <a:latin typeface="Times New Roman" panose="02020603050405020304" pitchFamily="18" charset="0"/>
                <a:ea typeface="Times New Roman" panose="02020603050405020304" pitchFamily="18" charset="0"/>
              </a:rPr>
              <a:t> </a:t>
            </a:r>
            <a:r>
              <a:rPr lang="tr-TR" dirty="0" smtClean="0">
                <a:effectLst/>
                <a:latin typeface="Times New Roman" panose="02020603050405020304" pitchFamily="18" charset="0"/>
                <a:ea typeface="Calibri" panose="020F0502020204030204" pitchFamily="34" charset="0"/>
              </a:rPr>
              <a:t>Çocuğun performansı ve öğretim plânları belirlenirken ailenin katılımı gereklidir. Öğretmenin çocuk üzerinde yaptığı tüm çalışmalarından ailenin de haberdar edilmesi, çocuğun okulda kazandığı olumlu davranışları evde de sürdürmesi açısından önem taşır. Bunun için yönetim ve öğretmence plânlanan veli toplantılarının dışında, öğretmen her çocuk için yapılan çalışmaları anında, aileye bildirmeli, bu çalışmalar doğrultusunda evde neler yapılacağına dair sözlü ve yazılı açıklamalar yapmalıdır. Gerektiğinde ailenin de derslere katılımı sağlanarak, eğitim sırasında çocuğa yaklaşım konusunda ailenin de bilinçlendirilmesi sağlanmalıdır. Eğitim-öğretim sürecinde ailenin plânlı bir şekilde eğitime katılmasının, hem öğrencide gerçekleştirilen amaçların yerleşmesine, hem de ailenin özel eğitim konusunda bilinçlendirilmesine fayda sağlayacağı unutulmamalıdır.</a:t>
            </a:r>
            <a:endParaRPr lang="tr-TR" sz="12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9273893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08398">
            <a:off x="-200024" y="-28574"/>
            <a:ext cx="2076450" cy="1428750"/>
          </a:xfrm>
          <a:prstGeom prst="rect">
            <a:avLst/>
          </a:prstGeom>
        </p:spPr>
      </p:pic>
      <p:sp>
        <p:nvSpPr>
          <p:cNvPr id="4" name="Dikdörtgen 3"/>
          <p:cNvSpPr/>
          <p:nvPr/>
        </p:nvSpPr>
        <p:spPr>
          <a:xfrm>
            <a:off x="769144" y="1751331"/>
            <a:ext cx="10653714" cy="3000821"/>
          </a:xfrm>
          <a:prstGeom prst="rect">
            <a:avLst/>
          </a:prstGeom>
        </p:spPr>
        <p:txBody>
          <a:bodyPr wrap="square">
            <a:spAutoFit/>
          </a:bodyPr>
          <a:lstStyle/>
          <a:p>
            <a:pPr algn="just">
              <a:lnSpc>
                <a:spcPct val="150000"/>
              </a:lnSpc>
            </a:pPr>
            <a:r>
              <a:rPr lang="tr-TR" dirty="0" smtClean="0"/>
              <a:t>• </a:t>
            </a:r>
            <a:r>
              <a:rPr lang="tr-TR" dirty="0"/>
              <a:t>Basit, kısa ve net öğretmen yönergeleri kullanın. Soyut ifadeler ve </a:t>
            </a:r>
            <a:r>
              <a:rPr lang="tr-TR" dirty="0" smtClean="0"/>
              <a:t>karmaşık cümleler </a:t>
            </a:r>
            <a:r>
              <a:rPr lang="tr-TR" dirty="0"/>
              <a:t>kullanmaktan kaçının.</a:t>
            </a:r>
          </a:p>
          <a:p>
            <a:pPr algn="just">
              <a:lnSpc>
                <a:spcPct val="150000"/>
              </a:lnSpc>
            </a:pPr>
            <a:r>
              <a:rPr lang="tr-TR" dirty="0"/>
              <a:t>• </a:t>
            </a:r>
            <a:r>
              <a:rPr lang="tr-TR" dirty="0" err="1" smtClean="0"/>
              <a:t>OSB’li</a:t>
            </a:r>
            <a:r>
              <a:rPr lang="tr-TR" dirty="0" smtClean="0"/>
              <a:t> </a:t>
            </a:r>
            <a:r>
              <a:rPr lang="tr-TR" dirty="0"/>
              <a:t>öğrencileriniz için herhangi bir acil ya da özel durumlarda </a:t>
            </a:r>
            <a:r>
              <a:rPr lang="tr-TR" dirty="0" smtClean="0"/>
              <a:t>gidebilecekleri bir </a:t>
            </a:r>
            <a:r>
              <a:rPr lang="tr-TR" dirty="0"/>
              <a:t>kişi belirleyin.</a:t>
            </a:r>
          </a:p>
          <a:p>
            <a:pPr algn="just">
              <a:lnSpc>
                <a:spcPct val="150000"/>
              </a:lnSpc>
            </a:pPr>
            <a:r>
              <a:rPr lang="tr-TR" dirty="0"/>
              <a:t>• Sohbetin uzunluğunu da öğrencinin dil düzeyine göre bireyselleştirin.</a:t>
            </a:r>
          </a:p>
          <a:p>
            <a:pPr algn="just">
              <a:lnSpc>
                <a:spcPct val="150000"/>
              </a:lnSpc>
            </a:pPr>
            <a:r>
              <a:rPr lang="tr-TR" dirty="0"/>
              <a:t>• </a:t>
            </a:r>
            <a:r>
              <a:rPr lang="tr-TR" dirty="0" err="1" smtClean="0"/>
              <a:t>OSB’li</a:t>
            </a:r>
            <a:r>
              <a:rPr lang="tr-TR" dirty="0" smtClean="0"/>
              <a:t> </a:t>
            </a:r>
            <a:r>
              <a:rPr lang="tr-TR" dirty="0"/>
              <a:t>öğrencilerle yüksek tonda bağırarak konuşmak yerine, ilgilerini </a:t>
            </a:r>
            <a:r>
              <a:rPr lang="tr-TR" dirty="0" smtClean="0"/>
              <a:t>çekerek, uygun </a:t>
            </a:r>
            <a:r>
              <a:rPr lang="tr-TR" dirty="0"/>
              <a:t>tonda, merak uyandıracak şekilde sesinizi kullanarak konuşun.</a:t>
            </a:r>
          </a:p>
          <a:p>
            <a:pPr algn="just">
              <a:lnSpc>
                <a:spcPct val="150000"/>
              </a:lnSpc>
            </a:pPr>
            <a:r>
              <a:rPr lang="tr-TR" dirty="0"/>
              <a:t>• Sürekli adını kullanarak yönerge vermek yerine sadece yönergeyi </a:t>
            </a:r>
            <a:r>
              <a:rPr lang="tr-TR" dirty="0" smtClean="0"/>
              <a:t>söyleyin. Böylece </a:t>
            </a:r>
            <a:r>
              <a:rPr lang="tr-TR" dirty="0"/>
              <a:t>yönergeleri kendi adından bağımsız olarak yerine getirmeyi </a:t>
            </a:r>
            <a:r>
              <a:rPr lang="tr-TR" dirty="0" smtClean="0"/>
              <a:t>sağlamış olursunuz</a:t>
            </a:r>
            <a:r>
              <a:rPr lang="tr-TR" dirty="0"/>
              <a:t>.</a:t>
            </a:r>
          </a:p>
        </p:txBody>
      </p:sp>
      <p:sp>
        <p:nvSpPr>
          <p:cNvPr id="7" name="Dikdörtgen 6"/>
          <p:cNvSpPr/>
          <p:nvPr/>
        </p:nvSpPr>
        <p:spPr>
          <a:xfrm>
            <a:off x="4034635" y="685801"/>
            <a:ext cx="4122732" cy="589072"/>
          </a:xfrm>
          <a:prstGeom prst="rect">
            <a:avLst/>
          </a:prstGeom>
        </p:spPr>
        <p:txBody>
          <a:bodyPr wrap="none">
            <a:spAutoFit/>
          </a:bodyPr>
          <a:lstStyle/>
          <a:p>
            <a:pPr algn="just">
              <a:lnSpc>
                <a:spcPct val="150000"/>
              </a:lnSpc>
            </a:pPr>
            <a:r>
              <a:rPr lang="tr-TR" sz="2400" b="1" dirty="0">
                <a:solidFill>
                  <a:srgbClr val="7030A0"/>
                </a:solidFill>
              </a:rPr>
              <a:t>Genel Olarak Neler Yapabiliriz?</a:t>
            </a:r>
          </a:p>
        </p:txBody>
      </p:sp>
    </p:spTree>
    <p:extLst>
      <p:ext uri="{BB962C8B-B14F-4D97-AF65-F5344CB8AC3E}">
        <p14:creationId xmlns:p14="http://schemas.microsoft.com/office/powerpoint/2010/main" val="3374980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08398">
            <a:off x="-200024" y="-28574"/>
            <a:ext cx="2076450" cy="1428750"/>
          </a:xfrm>
          <a:prstGeom prst="rect">
            <a:avLst/>
          </a:prstGeom>
        </p:spPr>
      </p:pic>
      <p:sp>
        <p:nvSpPr>
          <p:cNvPr id="4" name="Dikdörtgen 3"/>
          <p:cNvSpPr/>
          <p:nvPr/>
        </p:nvSpPr>
        <p:spPr>
          <a:xfrm>
            <a:off x="952501" y="1447948"/>
            <a:ext cx="10287000" cy="5078313"/>
          </a:xfrm>
          <a:prstGeom prst="rect">
            <a:avLst/>
          </a:prstGeom>
        </p:spPr>
        <p:txBody>
          <a:bodyPr wrap="square">
            <a:spAutoFit/>
          </a:bodyPr>
          <a:lstStyle/>
          <a:p>
            <a:pPr algn="just">
              <a:lnSpc>
                <a:spcPct val="150000"/>
              </a:lnSpc>
            </a:pPr>
            <a:r>
              <a:rPr lang="tr-TR" dirty="0"/>
              <a:t>Öğrencileriniz için rutinler oluşturun. Sınıfta yapılan etkinlikleri belli </a:t>
            </a:r>
            <a:r>
              <a:rPr lang="tr-TR" dirty="0" smtClean="0"/>
              <a:t>rutinler (sıra-düzen</a:t>
            </a:r>
            <a:r>
              <a:rPr lang="tr-TR" dirty="0"/>
              <a:t>) oluşturarak </a:t>
            </a:r>
            <a:r>
              <a:rPr lang="tr-TR" dirty="0" smtClean="0"/>
              <a:t>ve birbirini </a:t>
            </a:r>
            <a:r>
              <a:rPr lang="tr-TR" dirty="0"/>
              <a:t>takip eden bir sıraya göre </a:t>
            </a:r>
            <a:r>
              <a:rPr lang="tr-TR" dirty="0" smtClean="0"/>
              <a:t>sunun. Mümkün </a:t>
            </a:r>
            <a:r>
              <a:rPr lang="tr-TR" dirty="0"/>
              <a:t>olduğunca bu sıra düzeni değiştirmeyin aksi takdirde </a:t>
            </a:r>
            <a:r>
              <a:rPr lang="tr-TR" dirty="0" smtClean="0"/>
              <a:t>öğrenciniz tepki </a:t>
            </a:r>
            <a:r>
              <a:rPr lang="tr-TR" dirty="0"/>
              <a:t>gösterebilir ya da öfke nöbeti geçirebilir.</a:t>
            </a:r>
          </a:p>
          <a:p>
            <a:pPr algn="just">
              <a:lnSpc>
                <a:spcPct val="150000"/>
              </a:lnSpc>
            </a:pPr>
            <a:r>
              <a:rPr lang="tr-TR" dirty="0"/>
              <a:t>• Sık öfke nöbeti geçiren bir öğrenciniz varsa ona “yardım istemeyi” ya </a:t>
            </a:r>
            <a:r>
              <a:rPr lang="tr-TR" dirty="0" smtClean="0"/>
              <a:t>da </a:t>
            </a:r>
            <a:r>
              <a:rPr lang="sv-SE" dirty="0" smtClean="0"/>
              <a:t>“yapılan </a:t>
            </a:r>
            <a:r>
              <a:rPr lang="sv-SE" dirty="0"/>
              <a:t>işe ara vermeyi istemeyi” öğretin.</a:t>
            </a:r>
          </a:p>
          <a:p>
            <a:pPr algn="just">
              <a:lnSpc>
                <a:spcPct val="150000"/>
              </a:lnSpc>
            </a:pPr>
            <a:r>
              <a:rPr lang="tr-TR" dirty="0"/>
              <a:t>• Değişikler yapmanız gerektiğinde bu öğrencilerin değişiklikleri daha </a:t>
            </a:r>
            <a:r>
              <a:rPr lang="tr-TR" dirty="0" smtClean="0"/>
              <a:t>kolay kabullenebilmeleri </a:t>
            </a:r>
            <a:r>
              <a:rPr lang="tr-TR" dirty="0"/>
              <a:t>için, </a:t>
            </a:r>
            <a:r>
              <a:rPr lang="tr-TR" dirty="0" smtClean="0"/>
              <a:t>meydana gelecek </a:t>
            </a:r>
            <a:r>
              <a:rPr lang="tr-TR" dirty="0"/>
              <a:t>değişikliklerle ilgili onları </a:t>
            </a:r>
            <a:r>
              <a:rPr lang="tr-TR" dirty="0" smtClean="0"/>
              <a:t>önceden bilgilendirin</a:t>
            </a:r>
            <a:r>
              <a:rPr lang="tr-TR" dirty="0"/>
              <a:t>.</a:t>
            </a:r>
          </a:p>
          <a:p>
            <a:pPr algn="just">
              <a:lnSpc>
                <a:spcPct val="150000"/>
              </a:lnSpc>
            </a:pPr>
            <a:r>
              <a:rPr lang="tr-TR" dirty="0"/>
              <a:t>• Genelleme yapılması gereken durum ve ortamlarda da öğretim </a:t>
            </a:r>
            <a:r>
              <a:rPr lang="tr-TR" dirty="0" smtClean="0"/>
              <a:t>planlayın. Örneğin </a:t>
            </a:r>
            <a:r>
              <a:rPr lang="tr-TR" dirty="0"/>
              <a:t>okulun ağaç </a:t>
            </a:r>
            <a:r>
              <a:rPr lang="tr-TR" dirty="0" smtClean="0"/>
              <a:t>işleri atölyesindeki </a:t>
            </a:r>
            <a:r>
              <a:rPr lang="tr-TR" dirty="0"/>
              <a:t>mengenede kolayca </a:t>
            </a:r>
            <a:r>
              <a:rPr lang="tr-TR" dirty="0" smtClean="0"/>
              <a:t>çalışabilirken, farklı </a:t>
            </a:r>
            <a:r>
              <a:rPr lang="tr-TR" dirty="0"/>
              <a:t>bir iş ortamında mengene aynı bile olsa orada aynı işi </a:t>
            </a:r>
            <a:r>
              <a:rPr lang="tr-TR" dirty="0" smtClean="0"/>
              <a:t>yapmakta başarılı </a:t>
            </a:r>
            <a:r>
              <a:rPr lang="tr-TR" dirty="0"/>
              <a:t>olamayabilirler. Bu yüzden farklı ortamlar, araç-gereçler ve </a:t>
            </a:r>
            <a:r>
              <a:rPr lang="tr-TR" dirty="0" smtClean="0"/>
              <a:t>kişilerle öğretim </a:t>
            </a:r>
            <a:r>
              <a:rPr lang="tr-TR" dirty="0"/>
              <a:t>yapın.</a:t>
            </a:r>
          </a:p>
          <a:p>
            <a:pPr algn="just">
              <a:lnSpc>
                <a:spcPct val="150000"/>
              </a:lnSpc>
            </a:pPr>
            <a:r>
              <a:rPr lang="tr-TR" dirty="0"/>
              <a:t>• Öğrencilerin ilgi alanlarını belirleyin ve öğrenme fırsatlarınızı bu </a:t>
            </a:r>
            <a:r>
              <a:rPr lang="tr-TR" dirty="0" smtClean="0"/>
              <a:t>çerçevede planlayın</a:t>
            </a:r>
            <a:r>
              <a:rPr lang="tr-TR" dirty="0"/>
              <a:t>.</a:t>
            </a:r>
          </a:p>
          <a:p>
            <a:pPr algn="just">
              <a:lnSpc>
                <a:spcPct val="150000"/>
              </a:lnSpc>
            </a:pPr>
            <a:r>
              <a:rPr lang="tr-TR" dirty="0"/>
              <a:t>• İlgileri doğrultusunda yapabilecekleri ödevler verin.</a:t>
            </a:r>
          </a:p>
        </p:txBody>
      </p:sp>
    </p:spTree>
    <p:extLst>
      <p:ext uri="{BB962C8B-B14F-4D97-AF65-F5344CB8AC3E}">
        <p14:creationId xmlns:p14="http://schemas.microsoft.com/office/powerpoint/2010/main" val="173378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ikdörtgen 3"/>
          <p:cNvSpPr/>
          <p:nvPr/>
        </p:nvSpPr>
        <p:spPr>
          <a:xfrm>
            <a:off x="1972862" y="1855471"/>
            <a:ext cx="8246275" cy="2516073"/>
          </a:xfrm>
          <a:prstGeom prst="rect">
            <a:avLst/>
          </a:prstGeom>
        </p:spPr>
        <p:txBody>
          <a:bodyPr wrap="square">
            <a:spAutoFit/>
          </a:bodyPr>
          <a:lstStyle/>
          <a:p>
            <a:pPr marL="320040" indent="179070">
              <a:lnSpc>
                <a:spcPct val="150000"/>
              </a:lnSpc>
              <a:spcAft>
                <a:spcPts val="0"/>
              </a:spcAft>
            </a:pPr>
            <a:r>
              <a:rPr lang="tr-TR" b="1" dirty="0" smtClean="0">
                <a:effectLst/>
                <a:ea typeface="Calibri" panose="020F0502020204030204" pitchFamily="34" charset="0"/>
              </a:rPr>
              <a:t>Sıklık ve Yaygınlık</a:t>
            </a:r>
            <a:endParaRPr lang="tr-TR" dirty="0" smtClean="0">
              <a:effectLst/>
              <a:ea typeface="Calibri" panose="020F0502020204030204" pitchFamily="34" charset="0"/>
            </a:endParaRPr>
          </a:p>
          <a:p>
            <a:pPr marL="342900" lvl="0" indent="-342900" algn="just">
              <a:lnSpc>
                <a:spcPct val="150000"/>
              </a:lnSpc>
              <a:spcBef>
                <a:spcPts val="1200"/>
              </a:spcBef>
              <a:spcAft>
                <a:spcPts val="300"/>
              </a:spcAft>
              <a:buFont typeface="Symbol" panose="05050102010706020507" pitchFamily="18" charset="2"/>
              <a:buChar char=""/>
            </a:pPr>
            <a:r>
              <a:rPr lang="tr-TR" b="0" dirty="0" smtClean="0">
                <a:effectLst/>
              </a:rPr>
              <a:t>Dünyada otizmin görülme sıklığı 68’de birdir. Dolayısıyla, ülkemizde de her </a:t>
            </a:r>
            <a:r>
              <a:rPr lang="tr-TR" b="1" dirty="0" smtClean="0">
                <a:effectLst/>
              </a:rPr>
              <a:t>68 çocuktan birinin </a:t>
            </a:r>
            <a:r>
              <a:rPr lang="tr-TR" b="0" dirty="0" smtClean="0">
                <a:effectLst/>
              </a:rPr>
              <a:t>otizmden etkilendiği düşünülmektedir.</a:t>
            </a:r>
            <a:endParaRPr lang="tr-TR" b="1" dirty="0" smtClean="0">
              <a:effectLst/>
            </a:endParaRPr>
          </a:p>
          <a:p>
            <a:pPr marL="342900" lvl="0" indent="-342900" algn="just">
              <a:lnSpc>
                <a:spcPct val="150000"/>
              </a:lnSpc>
              <a:spcBef>
                <a:spcPts val="1200"/>
              </a:spcBef>
              <a:spcAft>
                <a:spcPts val="300"/>
              </a:spcAft>
              <a:buFont typeface="Symbol" panose="05050102010706020507" pitchFamily="18" charset="2"/>
              <a:buChar char=""/>
            </a:pPr>
            <a:r>
              <a:rPr lang="tr-TR" b="0" dirty="0" smtClean="0">
                <a:effectLst/>
              </a:rPr>
              <a:t>Otizmin erkek çocuklarındaki yaygınlığı, kızlardan yaklaşık </a:t>
            </a:r>
            <a:r>
              <a:rPr lang="tr-TR" b="1" dirty="0" smtClean="0">
                <a:effectLst/>
              </a:rPr>
              <a:t>4-5 kat fazladır</a:t>
            </a:r>
            <a:r>
              <a:rPr lang="tr-TR" b="0" dirty="0" smtClean="0">
                <a:effectLst/>
              </a:rPr>
              <a:t>. Her 42 erkek çocuktan birini ve 189 kız çocuğundan birini etkilediği kabul edilmektedir.</a:t>
            </a:r>
            <a:endParaRPr lang="tr-TR" b="1" dirty="0">
              <a:effectLst/>
            </a:endParaRPr>
          </a:p>
        </p:txBody>
      </p:sp>
    </p:spTree>
    <p:extLst>
      <p:ext uri="{BB962C8B-B14F-4D97-AF65-F5344CB8AC3E}">
        <p14:creationId xmlns:p14="http://schemas.microsoft.com/office/powerpoint/2010/main" val="2001778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08398">
            <a:off x="-200024" y="-28574"/>
            <a:ext cx="2076450" cy="1428750"/>
          </a:xfrm>
          <a:prstGeom prst="rect">
            <a:avLst/>
          </a:prstGeom>
        </p:spPr>
      </p:pic>
      <p:sp>
        <p:nvSpPr>
          <p:cNvPr id="4" name="Dikdörtgen 3"/>
          <p:cNvSpPr/>
          <p:nvPr/>
        </p:nvSpPr>
        <p:spPr>
          <a:xfrm>
            <a:off x="376238" y="1290786"/>
            <a:ext cx="11815763" cy="5035353"/>
          </a:xfrm>
          <a:prstGeom prst="rect">
            <a:avLst/>
          </a:prstGeom>
        </p:spPr>
        <p:txBody>
          <a:bodyPr wrap="square">
            <a:spAutoFit/>
          </a:bodyPr>
          <a:lstStyle/>
          <a:p>
            <a:pPr>
              <a:lnSpc>
                <a:spcPct val="150000"/>
              </a:lnSpc>
            </a:pPr>
            <a:r>
              <a:rPr lang="tr-TR" dirty="0"/>
              <a:t>• </a:t>
            </a:r>
            <a:r>
              <a:rPr lang="tr-TR" dirty="0" smtClean="0"/>
              <a:t>Yapmış </a:t>
            </a:r>
            <a:r>
              <a:rPr lang="tr-TR" dirty="0"/>
              <a:t>oldukları ödevleri sınıfta arkadaşlarıyla paylaşmaları için onları cesaretlendirin.</a:t>
            </a:r>
          </a:p>
          <a:p>
            <a:pPr>
              <a:lnSpc>
                <a:spcPct val="150000"/>
              </a:lnSpc>
            </a:pPr>
            <a:r>
              <a:rPr lang="tr-TR" dirty="0"/>
              <a:t>• Sosyal beceri yetersizlikleri varsa, sosyal becerilerin öğretimini planlayın ve öğretin.</a:t>
            </a:r>
          </a:p>
          <a:p>
            <a:pPr>
              <a:lnSpc>
                <a:spcPct val="150000"/>
              </a:lnSpc>
            </a:pPr>
            <a:r>
              <a:rPr lang="tr-TR" dirty="0"/>
              <a:t>• Öğrencinin okul kurallarını öğrenmesi, sosyal yeterliklerinin geliştirilmesi için okul </a:t>
            </a:r>
            <a:r>
              <a:rPr lang="tr-TR" dirty="0" smtClean="0"/>
              <a:t>rehber öğretmeni</a:t>
            </a:r>
            <a:r>
              <a:rPr lang="tr-TR" dirty="0"/>
              <a:t>, </a:t>
            </a:r>
            <a:r>
              <a:rPr lang="tr-TR" dirty="0" smtClean="0"/>
              <a:t>akranları, ailesi </a:t>
            </a:r>
            <a:r>
              <a:rPr lang="tr-TR" dirty="0"/>
              <a:t>ve diğer öğretmenlerle işbirliği içerisinde çalışın ve </a:t>
            </a:r>
            <a:r>
              <a:rPr lang="tr-TR" dirty="0" smtClean="0"/>
              <a:t>bu konudaki </a:t>
            </a:r>
            <a:r>
              <a:rPr lang="tr-TR" dirty="0"/>
              <a:t>hedeflerinizi öğrencinin </a:t>
            </a:r>
            <a:r>
              <a:rPr lang="tr-TR" dirty="0" err="1"/>
              <a:t>BEP’ine</a:t>
            </a:r>
            <a:r>
              <a:rPr lang="tr-TR" dirty="0"/>
              <a:t> yerleştirin.</a:t>
            </a:r>
          </a:p>
          <a:p>
            <a:pPr>
              <a:lnSpc>
                <a:spcPct val="150000"/>
              </a:lnSpc>
            </a:pPr>
            <a:r>
              <a:rPr lang="tr-TR" dirty="0"/>
              <a:t>• Video, hareketli ve sesli etkinlikler vb. teknolojik araçlar kullanın. Görsel materyaller </a:t>
            </a:r>
            <a:r>
              <a:rPr lang="tr-TR" dirty="0" smtClean="0"/>
              <a:t>kullanmaya özen </a:t>
            </a:r>
            <a:r>
              <a:rPr lang="tr-TR" dirty="0"/>
              <a:t>gösterin.</a:t>
            </a:r>
          </a:p>
          <a:p>
            <a:pPr>
              <a:lnSpc>
                <a:spcPct val="150000"/>
              </a:lnSpc>
            </a:pPr>
            <a:r>
              <a:rPr lang="tr-TR" dirty="0"/>
              <a:t>• Gün içinde yapılacak etkinlikleri yazılı ya da resimli bir çizelge haline getirin, sıradaki </a:t>
            </a:r>
            <a:r>
              <a:rPr lang="tr-TR" dirty="0" smtClean="0"/>
              <a:t>ve tamamlanan </a:t>
            </a:r>
            <a:r>
              <a:rPr lang="tr-TR" dirty="0"/>
              <a:t>etkinlikleri gösterin ya da öğrencinin düzeyine göre işaretlemesini sağlayın.</a:t>
            </a:r>
          </a:p>
          <a:p>
            <a:pPr>
              <a:lnSpc>
                <a:spcPct val="150000"/>
              </a:lnSpc>
            </a:pPr>
            <a:r>
              <a:rPr lang="tr-TR" dirty="0"/>
              <a:t>• Öğretim materyallerinizi birden fazla duyuya hitap edecek şekilde hazırlayın ve kullanın.</a:t>
            </a:r>
          </a:p>
          <a:p>
            <a:pPr>
              <a:lnSpc>
                <a:spcPct val="150000"/>
              </a:lnSpc>
            </a:pPr>
            <a:r>
              <a:rPr lang="tr-TR" dirty="0"/>
              <a:t>• </a:t>
            </a:r>
            <a:r>
              <a:rPr lang="tr-TR" dirty="0" err="1" smtClean="0"/>
              <a:t>OSB’li</a:t>
            </a:r>
            <a:r>
              <a:rPr lang="tr-TR" dirty="0" smtClean="0"/>
              <a:t> </a:t>
            </a:r>
            <a:r>
              <a:rPr lang="tr-TR" dirty="0"/>
              <a:t>öğrencileriniz için etkili </a:t>
            </a:r>
            <a:r>
              <a:rPr lang="tr-TR" dirty="0" err="1"/>
              <a:t>pekiştireçleri</a:t>
            </a:r>
            <a:r>
              <a:rPr lang="tr-TR" dirty="0"/>
              <a:t> belirleyin ve etkinlikleri </a:t>
            </a:r>
            <a:r>
              <a:rPr lang="tr-TR" dirty="0" smtClean="0"/>
              <a:t>tamamladıklarında onları </a:t>
            </a:r>
            <a:r>
              <a:rPr lang="tr-TR" dirty="0"/>
              <a:t>pekiştirmeyi ihmal etmeyin.</a:t>
            </a:r>
          </a:p>
          <a:p>
            <a:pPr>
              <a:lnSpc>
                <a:spcPct val="150000"/>
              </a:lnSpc>
            </a:pPr>
            <a:r>
              <a:rPr lang="tr-TR" dirty="0"/>
              <a:t>• </a:t>
            </a:r>
            <a:r>
              <a:rPr lang="tr-TR" dirty="0" err="1" smtClean="0"/>
              <a:t>OSB’li</a:t>
            </a:r>
            <a:r>
              <a:rPr lang="tr-TR" dirty="0" smtClean="0"/>
              <a:t> </a:t>
            </a:r>
            <a:r>
              <a:rPr lang="tr-TR" dirty="0"/>
              <a:t>öğrenciler akranlarını taklit ederek öğrenmekte zorlanabilirler. Taklit becerisi </a:t>
            </a:r>
            <a:r>
              <a:rPr lang="tr-TR" dirty="0" smtClean="0"/>
              <a:t>sınırlı olan </a:t>
            </a:r>
            <a:r>
              <a:rPr lang="tr-TR" dirty="0"/>
              <a:t>öğrencilerinizden bir akranı ya da sizi taklit ederek beceriyi gerçekleştirmesini </a:t>
            </a:r>
            <a:r>
              <a:rPr lang="tr-TR" dirty="0" smtClean="0"/>
              <a:t>istemeyin. Bunun </a:t>
            </a:r>
            <a:r>
              <a:rPr lang="tr-TR" dirty="0"/>
              <a:t>yerine gerekirse elinden </a:t>
            </a:r>
            <a:r>
              <a:rPr lang="tr-TR" dirty="0" smtClean="0"/>
              <a:t>tutarak yardım </a:t>
            </a:r>
            <a:r>
              <a:rPr lang="tr-TR" dirty="0"/>
              <a:t>edip giderek bu yardımı </a:t>
            </a:r>
            <a:r>
              <a:rPr lang="tr-TR" dirty="0" smtClean="0"/>
              <a:t>azaltarak bağımsız </a:t>
            </a:r>
            <a:r>
              <a:rPr lang="tr-TR" dirty="0"/>
              <a:t>yapmasına fırsatlar verin.</a:t>
            </a:r>
          </a:p>
        </p:txBody>
      </p:sp>
    </p:spTree>
    <p:extLst>
      <p:ext uri="{BB962C8B-B14F-4D97-AF65-F5344CB8AC3E}">
        <p14:creationId xmlns:p14="http://schemas.microsoft.com/office/powerpoint/2010/main" val="1057311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5624" y="0"/>
            <a:ext cx="9700752" cy="6858000"/>
          </a:xfrm>
          <a:prstGeom prst="rect">
            <a:avLst/>
          </a:prstGeom>
        </p:spPr>
      </p:pic>
      <p:sp>
        <p:nvSpPr>
          <p:cNvPr id="6" name="Dikdörtgen 5"/>
          <p:cNvSpPr/>
          <p:nvPr/>
        </p:nvSpPr>
        <p:spPr>
          <a:xfrm>
            <a:off x="0" y="0"/>
            <a:ext cx="1245624"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7" name="Dikdörtgen 6"/>
          <p:cNvSpPr/>
          <p:nvPr/>
        </p:nvSpPr>
        <p:spPr>
          <a:xfrm>
            <a:off x="10946376" y="0"/>
            <a:ext cx="1245624"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7613" y="5329237"/>
            <a:ext cx="1485899" cy="1485899"/>
          </a:xfrm>
          <a:prstGeom prst="rect">
            <a:avLst/>
          </a:prstGeom>
        </p:spPr>
      </p:pic>
    </p:spTree>
    <p:extLst>
      <p:ext uri="{BB962C8B-B14F-4D97-AF65-F5344CB8AC3E}">
        <p14:creationId xmlns:p14="http://schemas.microsoft.com/office/powerpoint/2010/main" val="1580379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0" y="237880"/>
            <a:ext cx="12192000" cy="1115690"/>
          </a:xfrm>
          <a:prstGeom prst="rect">
            <a:avLst/>
          </a:prstGeom>
        </p:spPr>
        <p:txBody>
          <a:bodyPr wrap="square">
            <a:spAutoFit/>
          </a:bodyPr>
          <a:lstStyle/>
          <a:p>
            <a:pPr lvl="1" algn="just">
              <a:lnSpc>
                <a:spcPct val="150000"/>
              </a:lnSpc>
            </a:pPr>
            <a:r>
              <a:rPr lang="tr-TR" b="1" dirty="0" smtClean="0">
                <a:effectLst/>
                <a:latin typeface="Times New Roman" panose="02020603050405020304" pitchFamily="18" charset="0"/>
                <a:ea typeface="Cambria" panose="02040503050406030204" pitchFamily="18" charset="0"/>
              </a:rPr>
              <a:t>1.1. Otizm Spektrum Bozukluğu Olan Çocukların Genel Özellikleri</a:t>
            </a:r>
            <a:endParaRPr lang="tr-TR" dirty="0" smtClean="0">
              <a:effectLst/>
              <a:latin typeface="Times New Roman" panose="02020603050405020304" pitchFamily="18" charset="0"/>
              <a:ea typeface="Times New Roman" panose="02020603050405020304" pitchFamily="18" charset="0"/>
            </a:endParaRPr>
          </a:p>
          <a:p>
            <a:pPr marL="270510">
              <a:lnSpc>
                <a:spcPct val="150000"/>
              </a:lnSpc>
              <a:spcBef>
                <a:spcPts val="1500"/>
              </a:spcBef>
              <a:spcAft>
                <a:spcPts val="0"/>
              </a:spcAft>
            </a:pPr>
            <a:r>
              <a:rPr lang="tr-TR" b="1" dirty="0" smtClean="0">
                <a:effectLst/>
                <a:latin typeface="Times New Roman" panose="02020603050405020304" pitchFamily="18" charset="0"/>
                <a:ea typeface="Calibri" panose="020F0502020204030204" pitchFamily="34" charset="0"/>
              </a:rPr>
              <a:t>Bilişsel Özellikler</a:t>
            </a:r>
            <a:endParaRPr lang="tr-TR" sz="1200" dirty="0">
              <a:effectLst/>
              <a:latin typeface="Arial" panose="020B0604020202020204" pitchFamily="34" charset="0"/>
              <a:ea typeface="Calibri" panose="020F0502020204030204" pitchFamily="34" charset="0"/>
            </a:endParaRPr>
          </a:p>
        </p:txBody>
      </p:sp>
      <p:sp>
        <p:nvSpPr>
          <p:cNvPr id="5" name="Dikdörtgen 4"/>
          <p:cNvSpPr/>
          <p:nvPr/>
        </p:nvSpPr>
        <p:spPr>
          <a:xfrm>
            <a:off x="323850" y="1580940"/>
            <a:ext cx="11544300" cy="4750659"/>
          </a:xfrm>
          <a:prstGeom prst="rect">
            <a:avLst/>
          </a:prstGeom>
        </p:spPr>
        <p:txBody>
          <a:bodyPr wrap="square">
            <a:spAutoFit/>
          </a:bodyPr>
          <a:lstStyle/>
          <a:p>
            <a:pPr marL="270510">
              <a:lnSpc>
                <a:spcPct val="150000"/>
              </a:lnSpc>
              <a:spcBef>
                <a:spcPts val="1500"/>
              </a:spcBef>
              <a:spcAft>
                <a:spcPts val="0"/>
              </a:spcAft>
            </a:pPr>
            <a:r>
              <a:rPr lang="tr-TR" dirty="0" smtClean="0">
                <a:effectLst/>
                <a:ea typeface="Calibri" panose="020F0502020204030204" pitchFamily="34" charset="0"/>
              </a:rPr>
              <a:t>Yapılan araştırmalara göre OSB tanısı almış olan bireylerin yaklaşık olarak % 46’ sının normal ve daha üst düzeyde zekaya sahip oldukları (IQ &gt; 85) saptanmıştır. Geriye kalan grubun ise normal düzeyin altında zihinsel becerilere sahip oldukları bilinmektedir.</a:t>
            </a:r>
            <a:br>
              <a:rPr lang="tr-TR" dirty="0" smtClean="0">
                <a:effectLst/>
                <a:ea typeface="Calibri" panose="020F0502020204030204" pitchFamily="34" charset="0"/>
              </a:rPr>
            </a:br>
            <a:r>
              <a:rPr lang="tr-TR" b="1" dirty="0" smtClean="0">
                <a:effectLst/>
                <a:ea typeface="Calibri" panose="020F0502020204030204" pitchFamily="34" charset="0"/>
              </a:rPr>
              <a:t>Yaygın olarak gözlenen bilişsel özellikleri:</a:t>
            </a:r>
          </a:p>
          <a:p>
            <a:pPr marL="342900" lvl="0" indent="-342900" algn="just">
              <a:lnSpc>
                <a:spcPct val="150000"/>
              </a:lnSpc>
              <a:spcBef>
                <a:spcPts val="1500"/>
              </a:spcBef>
              <a:spcAft>
                <a:spcPts val="500"/>
              </a:spcAft>
              <a:buFont typeface="Wingdings" panose="05000000000000000000" pitchFamily="2" charset="2"/>
              <a:buChar char=""/>
            </a:pPr>
            <a:r>
              <a:rPr lang="tr-TR" dirty="0" smtClean="0">
                <a:effectLst/>
              </a:rPr>
              <a:t>Taklit becerilerinde zayıflık, yeni becerileri diğerlerini gözlemleyerek öğrenmede zorluk,</a:t>
            </a:r>
          </a:p>
          <a:p>
            <a:pPr marL="342900" lvl="0" indent="-342900" algn="just">
              <a:lnSpc>
                <a:spcPct val="150000"/>
              </a:lnSpc>
              <a:spcBef>
                <a:spcPts val="1500"/>
              </a:spcBef>
              <a:spcAft>
                <a:spcPts val="500"/>
              </a:spcAft>
              <a:buFont typeface="Wingdings" panose="05000000000000000000" pitchFamily="2" charset="2"/>
              <a:buChar char=""/>
            </a:pPr>
            <a:r>
              <a:rPr lang="tr-TR" dirty="0" smtClean="0">
                <a:effectLst/>
              </a:rPr>
              <a:t>Sözcük dağarcığı, bilgilerin işitsel olarak işlenmesi ve üst düzey bilişsel işlevlerde güçlük,</a:t>
            </a:r>
          </a:p>
          <a:p>
            <a:pPr marL="342900" lvl="0" indent="-342900" algn="just">
              <a:lnSpc>
                <a:spcPct val="150000"/>
              </a:lnSpc>
              <a:spcBef>
                <a:spcPts val="1500"/>
              </a:spcBef>
              <a:spcAft>
                <a:spcPts val="500"/>
              </a:spcAft>
              <a:buFont typeface="Wingdings" panose="05000000000000000000" pitchFamily="2" charset="2"/>
              <a:buChar char=""/>
            </a:pPr>
            <a:r>
              <a:rPr lang="tr-TR" dirty="0" smtClean="0">
                <a:effectLst/>
              </a:rPr>
              <a:t>Aldıkları bilgileri işleme, bilgilerin analiz edilmesi, düzenlenmesi, biriktirilmesi ve hatırlanmasından oluşan bilgi işleme sistemlerinde zayıflık,</a:t>
            </a:r>
          </a:p>
          <a:p>
            <a:pPr marL="342900" lvl="0" indent="-342900" algn="just">
              <a:lnSpc>
                <a:spcPct val="150000"/>
              </a:lnSpc>
              <a:spcBef>
                <a:spcPts val="1500"/>
              </a:spcBef>
              <a:spcAft>
                <a:spcPts val="500"/>
              </a:spcAft>
              <a:buFont typeface="Wingdings" panose="05000000000000000000" pitchFamily="2" charset="2"/>
              <a:buChar char=""/>
            </a:pPr>
            <a:r>
              <a:rPr lang="tr-TR" dirty="0" smtClean="0">
                <a:effectLst/>
              </a:rPr>
              <a:t>Düşünme sürecinde esneklik olmaması, dikkatin bir noktadan diğerine transfer edilememesi,</a:t>
            </a:r>
          </a:p>
        </p:txBody>
      </p:sp>
    </p:spTree>
    <p:extLst>
      <p:ext uri="{BB962C8B-B14F-4D97-AF65-F5344CB8AC3E}">
        <p14:creationId xmlns:p14="http://schemas.microsoft.com/office/powerpoint/2010/main" val="4237897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157163" y="564540"/>
            <a:ext cx="11730037" cy="5645776"/>
          </a:xfrm>
          <a:prstGeom prst="rect">
            <a:avLst/>
          </a:prstGeom>
        </p:spPr>
        <p:txBody>
          <a:bodyPr wrap="square">
            <a:spAutoFit/>
          </a:bodyPr>
          <a:lstStyle/>
          <a:p>
            <a:pPr marL="342900" lvl="0" indent="-342900" algn="just">
              <a:lnSpc>
                <a:spcPct val="150000"/>
              </a:lnSpc>
              <a:spcBef>
                <a:spcPts val="1500"/>
              </a:spcBef>
              <a:spcAft>
                <a:spcPts val="500"/>
              </a:spcAft>
              <a:buFont typeface="Wingdings" panose="05000000000000000000" pitchFamily="2" charset="2"/>
              <a:buChar char=""/>
            </a:pPr>
            <a:r>
              <a:rPr lang="tr-TR" dirty="0" smtClean="0">
                <a:effectLst/>
              </a:rPr>
              <a:t>Öğrendikleri yeni bilgiyi bir başka ortam ve duruma transfer etme ve bu bilgiyi kullanmada zorluk(</a:t>
            </a:r>
            <a:r>
              <a:rPr lang="tr-TR" dirty="0" err="1" smtClean="0">
                <a:effectLst/>
              </a:rPr>
              <a:t>Örn</a:t>
            </a:r>
            <a:r>
              <a:rPr lang="tr-TR" dirty="0" smtClean="0">
                <a:effectLst/>
              </a:rPr>
              <a:t>. çocuk elini evdeki lavaboda yıkamayı öğrendiği halde okuldaki ya da bir lokantadaki lavaboda ellerini nasıl yıkayacağını bilemeyebilir),</a:t>
            </a:r>
          </a:p>
          <a:p>
            <a:pPr marL="342900" lvl="0" indent="-342900" algn="just">
              <a:lnSpc>
                <a:spcPct val="150000"/>
              </a:lnSpc>
              <a:spcBef>
                <a:spcPts val="1500"/>
              </a:spcBef>
              <a:spcAft>
                <a:spcPts val="500"/>
              </a:spcAft>
              <a:buFont typeface="Wingdings" panose="05000000000000000000" pitchFamily="2" charset="2"/>
              <a:buChar char=""/>
            </a:pPr>
            <a:r>
              <a:rPr lang="tr-TR" dirty="0" smtClean="0">
                <a:effectLst/>
              </a:rPr>
              <a:t>Farklı gelişim alanlarında eşit olmayan performans göstermeleri (</a:t>
            </a:r>
            <a:r>
              <a:rPr lang="tr-TR" dirty="0" err="1" smtClean="0">
                <a:effectLst/>
              </a:rPr>
              <a:t>Örn</a:t>
            </a:r>
            <a:r>
              <a:rPr lang="tr-TR" dirty="0" smtClean="0">
                <a:effectLst/>
              </a:rPr>
              <a:t>, küçük bir çocuk 250 parçalık bir bul- yap oyuncağını hiç yardımsız ve çok kısa sürede yapabilirken, iki nesne arasından büyük olanı gösteremeyebilir),</a:t>
            </a:r>
          </a:p>
          <a:p>
            <a:pPr marL="342900" lvl="0" indent="-342900" algn="just">
              <a:lnSpc>
                <a:spcPct val="150000"/>
              </a:lnSpc>
              <a:spcBef>
                <a:spcPts val="1500"/>
              </a:spcBef>
              <a:spcAft>
                <a:spcPts val="500"/>
              </a:spcAft>
              <a:buFont typeface="Wingdings" panose="05000000000000000000" pitchFamily="2" charset="2"/>
              <a:buChar char=""/>
            </a:pPr>
            <a:r>
              <a:rPr lang="tr-TR" b="1" dirty="0" smtClean="0">
                <a:effectLst/>
              </a:rPr>
              <a:t>Bazı çocuklarda sıra dışı beceriler olduğu da gözlenir. Örneğin üst düzey resim yapmak, bir müzik aletini üst düzeyde çalabilmek, herkesin doğum gününün haftanın hangi gününe rastladığını bilmek ya da dünyadaki tüm ülkelerin başkentlerini bilmek ve bayraklarını çizmek gibi sıra dışı beceriler çocuğun çevresindeki kişileri oldukça şaşırtabilir,</a:t>
            </a:r>
          </a:p>
          <a:p>
            <a:pPr marL="342900" lvl="0" indent="-342900" algn="just">
              <a:lnSpc>
                <a:spcPct val="150000"/>
              </a:lnSpc>
              <a:spcBef>
                <a:spcPts val="1500"/>
              </a:spcBef>
              <a:spcAft>
                <a:spcPts val="500"/>
              </a:spcAft>
              <a:buFont typeface="Wingdings" panose="05000000000000000000" pitchFamily="2" charset="2"/>
              <a:buChar char=""/>
            </a:pPr>
            <a:r>
              <a:rPr lang="tr-TR" dirty="0" smtClean="0">
                <a:effectLst/>
              </a:rPr>
              <a:t>Herhangi bir problemle karşılaştığı zaman, bir çözüm yolu bulmakta zorlanabilir ya da bir yol dışındaki diğer yolları aramamakta, yeni çözüm yolları deneyememektedir. </a:t>
            </a:r>
          </a:p>
          <a:p>
            <a:pPr marL="270510" algn="just">
              <a:lnSpc>
                <a:spcPct val="150000"/>
              </a:lnSpc>
              <a:spcBef>
                <a:spcPts val="1500"/>
              </a:spcBef>
              <a:spcAft>
                <a:spcPts val="0"/>
              </a:spcAft>
            </a:pPr>
            <a:r>
              <a:rPr lang="tr-TR" dirty="0" smtClean="0">
                <a:effectLst/>
                <a:ea typeface="Times New Roman" panose="02020603050405020304" pitchFamily="18" charset="0"/>
              </a:rPr>
              <a:t>Otizm spektrum bozukluğu, doğuştan gelen ya da yaşamın ilk yıllarında ortaya çıkan karmaşık bir </a:t>
            </a:r>
            <a:r>
              <a:rPr lang="tr-TR" dirty="0" err="1" smtClean="0">
                <a:effectLst/>
                <a:ea typeface="Times New Roman" panose="02020603050405020304" pitchFamily="18" charset="0"/>
              </a:rPr>
              <a:t>nörogelişimsel</a:t>
            </a:r>
            <a:r>
              <a:rPr lang="tr-TR" dirty="0" smtClean="0">
                <a:effectLst/>
                <a:ea typeface="Times New Roman" panose="02020603050405020304" pitchFamily="18" charset="0"/>
              </a:rPr>
              <a:t> bozukluktur. Otizmin, beynin yapısını ya da işleyişini etkileyen bazı sinir sistemi sorunlarından kaynaklandığı sanılmaktadır.</a:t>
            </a:r>
            <a:endParaRPr lang="tr-TR" dirty="0">
              <a:effectLst/>
              <a:ea typeface="Calibri" panose="020F0502020204030204" pitchFamily="34" charset="0"/>
            </a:endParaRPr>
          </a:p>
        </p:txBody>
      </p:sp>
    </p:spTree>
    <p:extLst>
      <p:ext uri="{BB962C8B-B14F-4D97-AF65-F5344CB8AC3E}">
        <p14:creationId xmlns:p14="http://schemas.microsoft.com/office/powerpoint/2010/main" val="3974723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956300"/>
          </a:xfrm>
          <a:prstGeom prst="rect">
            <a:avLst/>
          </a:prstGeom>
        </p:spPr>
      </p:pic>
      <p:sp>
        <p:nvSpPr>
          <p:cNvPr id="5" name="Dikdörtgen 4"/>
          <p:cNvSpPr/>
          <p:nvPr/>
        </p:nvSpPr>
        <p:spPr>
          <a:xfrm>
            <a:off x="0" y="6216134"/>
            <a:ext cx="12192000" cy="369332"/>
          </a:xfrm>
          <a:prstGeom prst="rect">
            <a:avLst/>
          </a:prstGeom>
        </p:spPr>
        <p:txBody>
          <a:bodyPr wrap="square">
            <a:spAutoFit/>
          </a:bodyPr>
          <a:lstStyle/>
          <a:p>
            <a:pPr algn="ctr"/>
            <a:r>
              <a:rPr lang="tr-TR" b="1" i="0" dirty="0" smtClean="0">
                <a:effectLst/>
                <a:latin typeface="arial" panose="020B0604020202020204" pitchFamily="34" charset="0"/>
              </a:rPr>
              <a:t>Otizmli ressam </a:t>
            </a:r>
            <a:r>
              <a:rPr lang="tr-TR" b="1" i="0" dirty="0" err="1" smtClean="0">
                <a:effectLst/>
                <a:latin typeface="arial" panose="020B0604020202020204" pitchFamily="34" charset="0"/>
              </a:rPr>
              <a:t>Stephen</a:t>
            </a:r>
            <a:r>
              <a:rPr lang="tr-TR" b="1" i="0" dirty="0" smtClean="0">
                <a:effectLst/>
                <a:latin typeface="arial" panose="020B0604020202020204" pitchFamily="34" charset="0"/>
              </a:rPr>
              <a:t> </a:t>
            </a:r>
            <a:r>
              <a:rPr lang="tr-TR" b="1" i="0" dirty="0" err="1" smtClean="0">
                <a:effectLst/>
                <a:latin typeface="arial" panose="020B0604020202020204" pitchFamily="34" charset="0"/>
              </a:rPr>
              <a:t>Wiltshire’ın</a:t>
            </a:r>
            <a:r>
              <a:rPr lang="tr-TR" b="1" i="0" dirty="0" smtClean="0">
                <a:effectLst/>
                <a:latin typeface="arial" panose="020B0604020202020204" pitchFamily="34" charset="0"/>
              </a:rPr>
              <a:t> helikopter gezisi sonrası çizdiği New York panoraması</a:t>
            </a:r>
            <a:endParaRPr lang="tr-TR" b="1" dirty="0"/>
          </a:p>
        </p:txBody>
      </p:sp>
    </p:spTree>
    <p:extLst>
      <p:ext uri="{BB962C8B-B14F-4D97-AF65-F5344CB8AC3E}">
        <p14:creationId xmlns:p14="http://schemas.microsoft.com/office/powerpoint/2010/main" val="3573957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342901" y="769648"/>
            <a:ext cx="11744325" cy="5498941"/>
          </a:xfrm>
          <a:prstGeom prst="rect">
            <a:avLst/>
          </a:prstGeom>
        </p:spPr>
        <p:txBody>
          <a:bodyPr wrap="square">
            <a:spAutoFit/>
          </a:bodyPr>
          <a:lstStyle/>
          <a:p>
            <a:pPr marL="270510">
              <a:lnSpc>
                <a:spcPct val="150000"/>
              </a:lnSpc>
              <a:spcBef>
                <a:spcPts val="1500"/>
              </a:spcBef>
              <a:spcAft>
                <a:spcPts val="0"/>
              </a:spcAft>
            </a:pPr>
            <a:r>
              <a:rPr lang="tr-TR" b="1" dirty="0" smtClean="0">
                <a:effectLst/>
                <a:ea typeface="Calibri" panose="020F0502020204030204" pitchFamily="34" charset="0"/>
              </a:rPr>
              <a:t>Sosyal Gelişim Özellikleri</a:t>
            </a:r>
            <a:endParaRPr lang="tr-TR" dirty="0" smtClean="0">
              <a:effectLst/>
              <a:ea typeface="Calibri" panose="020F0502020204030204" pitchFamily="34" charset="0"/>
            </a:endParaRPr>
          </a:p>
          <a:p>
            <a:pPr marL="270510">
              <a:lnSpc>
                <a:spcPct val="150000"/>
              </a:lnSpc>
              <a:spcBef>
                <a:spcPts val="1500"/>
              </a:spcBef>
              <a:spcAft>
                <a:spcPts val="0"/>
              </a:spcAft>
            </a:pPr>
            <a:r>
              <a:rPr lang="tr-TR" dirty="0" smtClean="0">
                <a:effectLst/>
                <a:ea typeface="Calibri" panose="020F0502020204030204" pitchFamily="34" charset="0"/>
              </a:rPr>
              <a:t>Yaygın olarak gözlenen sosyal gelişim özellikler: </a:t>
            </a:r>
          </a:p>
          <a:p>
            <a:pPr marL="342900" lvl="0" indent="-342900">
              <a:lnSpc>
                <a:spcPct val="150000"/>
              </a:lnSpc>
              <a:spcBef>
                <a:spcPts val="1500"/>
              </a:spcBef>
              <a:spcAft>
                <a:spcPts val="500"/>
              </a:spcAft>
              <a:buFont typeface="Wingdings" panose="05000000000000000000" pitchFamily="2" charset="2"/>
              <a:buChar char=""/>
            </a:pPr>
            <a:r>
              <a:rPr lang="tr-TR" dirty="0" smtClean="0">
                <a:effectLst/>
              </a:rPr>
              <a:t>Kendi ismine tepki vermede güçlük,</a:t>
            </a:r>
          </a:p>
          <a:p>
            <a:pPr marL="342900" lvl="0" indent="-342900" algn="just">
              <a:lnSpc>
                <a:spcPct val="150000"/>
              </a:lnSpc>
              <a:spcBef>
                <a:spcPts val="1500"/>
              </a:spcBef>
              <a:spcAft>
                <a:spcPts val="500"/>
              </a:spcAft>
              <a:buFont typeface="Wingdings" panose="05000000000000000000" pitchFamily="2" charset="2"/>
              <a:buChar char=""/>
            </a:pPr>
            <a:r>
              <a:rPr lang="tr-TR" dirty="0" smtClean="0">
                <a:effectLst/>
              </a:rPr>
              <a:t>Diğerlerinin yüz ifadelerini anlama ve el sallama, işaret etme gibi sosyal işaretlere tepki vermede güçlük,</a:t>
            </a:r>
          </a:p>
          <a:p>
            <a:pPr marL="342900" lvl="0" indent="-342900" algn="just">
              <a:lnSpc>
                <a:spcPct val="150000"/>
              </a:lnSpc>
              <a:spcBef>
                <a:spcPts val="1500"/>
              </a:spcBef>
              <a:spcAft>
                <a:spcPts val="500"/>
              </a:spcAft>
              <a:buFont typeface="Wingdings" panose="05000000000000000000" pitchFamily="2" charset="2"/>
              <a:buChar char=""/>
            </a:pPr>
            <a:r>
              <a:rPr lang="tr-TR" dirty="0" smtClean="0">
                <a:effectLst/>
              </a:rPr>
              <a:t>Az göz kontağı kurma (bazı çocuklar hiç göz kontağı kurmazken, bazıları çok kısa süreli de olsa diğerlerinin gözlerine bakarlar),</a:t>
            </a:r>
          </a:p>
          <a:p>
            <a:pPr marL="342900" lvl="0" indent="-342900" algn="just">
              <a:lnSpc>
                <a:spcPct val="150000"/>
              </a:lnSpc>
              <a:spcBef>
                <a:spcPts val="1500"/>
              </a:spcBef>
              <a:spcAft>
                <a:spcPts val="500"/>
              </a:spcAft>
              <a:buFont typeface="Wingdings" panose="05000000000000000000" pitchFamily="2" charset="2"/>
              <a:buChar char=""/>
            </a:pPr>
            <a:r>
              <a:rPr lang="tr-TR" dirty="0" smtClean="0">
                <a:effectLst/>
              </a:rPr>
              <a:t> Diğerlerinin bakışlarını izleme ve ilgilendiği nesneleri diğerlerine göstermede güçlük,</a:t>
            </a:r>
          </a:p>
          <a:p>
            <a:pPr marL="342900" lvl="0" indent="-342900" algn="just">
              <a:lnSpc>
                <a:spcPct val="150000"/>
              </a:lnSpc>
              <a:spcBef>
                <a:spcPts val="1500"/>
              </a:spcBef>
              <a:spcAft>
                <a:spcPts val="500"/>
              </a:spcAft>
              <a:buFont typeface="Wingdings" panose="05000000000000000000" pitchFamily="2" charset="2"/>
              <a:buChar char=""/>
            </a:pPr>
            <a:r>
              <a:rPr lang="tr-TR" dirty="0" smtClean="0">
                <a:effectLst/>
              </a:rPr>
              <a:t>Sosyal etkileşim kurma konusunda ilgisiz görülme, diğerlerinin farkında değilmiş gibi davranma,</a:t>
            </a:r>
          </a:p>
          <a:p>
            <a:pPr marL="342900" lvl="0" indent="-342900" algn="just">
              <a:lnSpc>
                <a:spcPct val="150000"/>
              </a:lnSpc>
              <a:spcBef>
                <a:spcPts val="1500"/>
              </a:spcBef>
              <a:spcAft>
                <a:spcPts val="500"/>
              </a:spcAft>
              <a:buFont typeface="Wingdings" panose="05000000000000000000" pitchFamily="2" charset="2"/>
              <a:buChar char=""/>
            </a:pPr>
            <a:r>
              <a:rPr lang="tr-TR" dirty="0" smtClean="0">
                <a:effectLst/>
              </a:rPr>
              <a:t>Diğerlerinin duygu ve düşüncelerini, yüz ifadelerini, vücut dillerini, davranışları ve bakış açısını anlamakta güçlük,</a:t>
            </a:r>
          </a:p>
        </p:txBody>
      </p:sp>
    </p:spTree>
    <p:extLst>
      <p:ext uri="{BB962C8B-B14F-4D97-AF65-F5344CB8AC3E}">
        <p14:creationId xmlns:p14="http://schemas.microsoft.com/office/powerpoint/2010/main" val="3446404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24581"/>
          <a:stretch/>
        </p:blipFill>
        <p:spPr>
          <a:xfrm>
            <a:off x="1" y="0"/>
            <a:ext cx="12192000" cy="6858000"/>
          </a:xfrm>
          <a:prstGeom prst="rect">
            <a:avLst/>
          </a:prstGeom>
        </p:spPr>
      </p:pic>
      <p:sp>
        <p:nvSpPr>
          <p:cNvPr id="4" name="Dikdörtgen 3"/>
          <p:cNvSpPr/>
          <p:nvPr/>
        </p:nvSpPr>
        <p:spPr>
          <a:xfrm>
            <a:off x="333375" y="821422"/>
            <a:ext cx="5238750" cy="4760278"/>
          </a:xfrm>
          <a:prstGeom prst="rect">
            <a:avLst/>
          </a:prstGeom>
        </p:spPr>
        <p:txBody>
          <a:bodyPr wrap="square">
            <a:spAutoFit/>
          </a:bodyPr>
          <a:lstStyle/>
          <a:p>
            <a:pPr marL="342900" lvl="0" indent="-342900" algn="just">
              <a:lnSpc>
                <a:spcPct val="150000"/>
              </a:lnSpc>
              <a:spcBef>
                <a:spcPts val="1500"/>
              </a:spcBef>
              <a:spcAft>
                <a:spcPts val="500"/>
              </a:spcAft>
              <a:buFont typeface="Wingdings" panose="05000000000000000000" pitchFamily="2" charset="2"/>
              <a:buChar char=""/>
            </a:pPr>
            <a:r>
              <a:rPr lang="tr-TR" dirty="0" smtClean="0">
                <a:effectLst/>
              </a:rPr>
              <a:t>Sınırlı sembolik oyun oynayabilme, diğerlerinin yardımı olmaksızın hayali oyun oynamada güçlük,</a:t>
            </a:r>
          </a:p>
          <a:p>
            <a:pPr marL="342900" lvl="0" indent="-342900" algn="just">
              <a:lnSpc>
                <a:spcPct val="150000"/>
              </a:lnSpc>
              <a:spcBef>
                <a:spcPts val="1500"/>
              </a:spcBef>
              <a:spcAft>
                <a:spcPts val="500"/>
              </a:spcAft>
              <a:buFont typeface="Wingdings" panose="05000000000000000000" pitchFamily="2" charset="2"/>
              <a:buChar char=""/>
            </a:pPr>
            <a:r>
              <a:rPr lang="tr-TR" dirty="0" smtClean="0">
                <a:effectLst/>
              </a:rPr>
              <a:t>Akranları ile iletişim kurma ve iletişimi sürdürmede güçlük,</a:t>
            </a:r>
          </a:p>
          <a:p>
            <a:pPr marL="342900" lvl="0" indent="-342900" algn="just">
              <a:lnSpc>
                <a:spcPct val="150000"/>
              </a:lnSpc>
              <a:spcBef>
                <a:spcPts val="1500"/>
              </a:spcBef>
              <a:spcAft>
                <a:spcPts val="500"/>
              </a:spcAft>
              <a:buFont typeface="Wingdings" panose="05000000000000000000" pitchFamily="2" charset="2"/>
              <a:buChar char=""/>
            </a:pPr>
            <a:r>
              <a:rPr lang="tr-TR" dirty="0" smtClean="0">
                <a:effectLst/>
              </a:rPr>
              <a:t>Genellikle yineleyici, tekrarlardan oluşan oyunlar oynama, bir nesne ya da oyuncağı sallama, döndürme gibi yineleyici bir şekilde kullanma, oyuncağın sadece bir parçası ile ilgilenme (oyuncak kamyonun sadece tekerleklerini döndürme) şeklinde sıralanabilir.</a:t>
            </a:r>
            <a:endParaRPr lang="tr-TR" dirty="0">
              <a:effectLst/>
            </a:endParaRPr>
          </a:p>
        </p:txBody>
      </p:sp>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1732" y="642938"/>
            <a:ext cx="6320268" cy="5715000"/>
          </a:xfrm>
          <a:prstGeom prst="rect">
            <a:avLst/>
          </a:prstGeom>
          <a:ln>
            <a:noFill/>
          </a:ln>
          <a:effectLst>
            <a:softEdge rad="112500"/>
          </a:effectLst>
        </p:spPr>
      </p:pic>
    </p:spTree>
    <p:extLst>
      <p:ext uri="{BB962C8B-B14F-4D97-AF65-F5344CB8AC3E}">
        <p14:creationId xmlns:p14="http://schemas.microsoft.com/office/powerpoint/2010/main" val="391518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2667</Words>
  <Application>Microsoft Office PowerPoint</Application>
  <PresentationFormat>Özel</PresentationFormat>
  <Paragraphs>199</Paragraphs>
  <Slides>41</Slides>
  <Notes>0</Notes>
  <HiddenSlides>0</HiddenSlides>
  <MMClips>0</MMClips>
  <ScaleCrop>false</ScaleCrop>
  <HeadingPairs>
    <vt:vector size="4" baseType="variant">
      <vt:variant>
        <vt:lpstr>Tema</vt:lpstr>
      </vt:variant>
      <vt:variant>
        <vt:i4>1</vt:i4>
      </vt:variant>
      <vt:variant>
        <vt:lpstr>Slayt Başlıkları</vt:lpstr>
      </vt:variant>
      <vt:variant>
        <vt:i4>41</vt:i4>
      </vt:variant>
    </vt:vector>
  </HeadingPairs>
  <TitlesOfParts>
    <vt:vector size="42"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pc</cp:lastModifiedBy>
  <cp:revision>24</cp:revision>
  <dcterms:created xsi:type="dcterms:W3CDTF">2018-01-30T10:22:03Z</dcterms:created>
  <dcterms:modified xsi:type="dcterms:W3CDTF">2018-03-22T05:20:36Z</dcterms:modified>
</cp:coreProperties>
</file>