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 id="263" r:id="rId9"/>
    <p:sldId id="264" r:id="rId10"/>
    <p:sldId id="286" r:id="rId11"/>
    <p:sldId id="265" r:id="rId12"/>
    <p:sldId id="266" r:id="rId13"/>
    <p:sldId id="267" r:id="rId14"/>
    <p:sldId id="271" r:id="rId15"/>
    <p:sldId id="270" r:id="rId16"/>
    <p:sldId id="269" r:id="rId17"/>
    <p:sldId id="268"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7" r:id="rId33"/>
    <p:sldId id="288" r:id="rId34"/>
    <p:sldId id="289" r:id="rId35"/>
    <p:sldId id="290" r:id="rId36"/>
    <p:sldId id="291" r:id="rId37"/>
    <p:sldId id="292" r:id="rId38"/>
    <p:sldId id="293" r:id="rId39"/>
    <p:sldId id="308" r:id="rId40"/>
    <p:sldId id="294" r:id="rId41"/>
    <p:sldId id="295" r:id="rId42"/>
    <p:sldId id="297" r:id="rId43"/>
    <p:sldId id="296" r:id="rId44"/>
    <p:sldId id="307" r:id="rId45"/>
    <p:sldId id="309" r:id="rId46"/>
    <p:sldId id="310" r:id="rId47"/>
    <p:sldId id="311" r:id="rId48"/>
    <p:sldId id="312" r:id="rId49"/>
    <p:sldId id="313" r:id="rId50"/>
    <p:sldId id="314" r:id="rId5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35" autoAdjust="0"/>
    <p:restoredTop sz="94660"/>
  </p:normalViewPr>
  <p:slideViewPr>
    <p:cSldViewPr>
      <p:cViewPr varScale="1">
        <p:scale>
          <a:sx n="68" d="100"/>
          <a:sy n="68" d="100"/>
        </p:scale>
        <p:origin x="-12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6F79962F-30DB-4942-B2B4-043DAF6E4723}" type="datetimeFigureOut">
              <a:rPr lang="tr-TR" smtClean="0"/>
              <a:pPr/>
              <a:t>18.11.2019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027E3771-86E7-4966-B849-1B48DC543C9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F79962F-30DB-4942-B2B4-043DAF6E4723}" type="datetimeFigureOut">
              <a:rPr lang="tr-TR" smtClean="0"/>
              <a:pPr/>
              <a:t>18.11.2019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27E3771-86E7-4966-B849-1B48DC543C9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F79962F-30DB-4942-B2B4-043DAF6E4723}" type="datetimeFigureOut">
              <a:rPr lang="tr-TR" smtClean="0"/>
              <a:pPr/>
              <a:t>18.11.2019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27E3771-86E7-4966-B849-1B48DC543C9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F79962F-30DB-4942-B2B4-043DAF6E4723}" type="datetimeFigureOut">
              <a:rPr lang="tr-TR" smtClean="0"/>
              <a:pPr/>
              <a:t>18.11.2019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27E3771-86E7-4966-B849-1B48DC543C9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6F79962F-30DB-4942-B2B4-043DAF6E4723}" type="datetimeFigureOut">
              <a:rPr lang="tr-TR" smtClean="0"/>
              <a:pPr/>
              <a:t>18.11.2019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27E3771-86E7-4966-B849-1B48DC543C9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6F79962F-30DB-4942-B2B4-043DAF6E4723}" type="datetimeFigureOut">
              <a:rPr lang="tr-TR" smtClean="0"/>
              <a:pPr/>
              <a:t>18.11.2019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27E3771-86E7-4966-B849-1B48DC543C9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6F79962F-30DB-4942-B2B4-043DAF6E4723}" type="datetimeFigureOut">
              <a:rPr lang="tr-TR" smtClean="0"/>
              <a:pPr/>
              <a:t>18.11.2019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27E3771-86E7-4966-B849-1B48DC543C9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6F79962F-30DB-4942-B2B4-043DAF6E4723}" type="datetimeFigureOut">
              <a:rPr lang="tr-TR" smtClean="0"/>
              <a:pPr/>
              <a:t>18.11.2019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27E3771-86E7-4966-B849-1B48DC543C9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F79962F-30DB-4942-B2B4-043DAF6E4723}" type="datetimeFigureOut">
              <a:rPr lang="tr-TR" smtClean="0"/>
              <a:pPr/>
              <a:t>18.11.2019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27E3771-86E7-4966-B849-1B48DC543C9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6F79962F-30DB-4942-B2B4-043DAF6E4723}" type="datetimeFigureOut">
              <a:rPr lang="tr-TR" smtClean="0"/>
              <a:pPr/>
              <a:t>18.11.2019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27E3771-86E7-4966-B849-1B48DC543C9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6F79962F-30DB-4942-B2B4-043DAF6E4723}" type="datetimeFigureOut">
              <a:rPr lang="tr-TR" smtClean="0"/>
              <a:pPr/>
              <a:t>18.11.2019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027E3771-86E7-4966-B849-1B48DC543C97}"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F79962F-30DB-4942-B2B4-043DAF6E4723}" type="datetimeFigureOut">
              <a:rPr lang="tr-TR" smtClean="0"/>
              <a:pPr/>
              <a:t>18.11.2019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27E3771-86E7-4966-B849-1B48DC543C97}"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404665"/>
            <a:ext cx="7772400" cy="864095"/>
          </a:xfrm>
        </p:spPr>
        <p:txBody>
          <a:bodyPr>
            <a:normAutofit/>
          </a:bodyPr>
          <a:lstStyle/>
          <a:p>
            <a:pPr algn="ctr"/>
            <a:r>
              <a:rPr lang="tr-TR" sz="3600" dirty="0" smtClean="0"/>
              <a:t>PSİKOSOSYAL DESTEK PROGRAMI</a:t>
            </a:r>
            <a:endParaRPr lang="tr-TR" sz="3600" dirty="0"/>
          </a:p>
        </p:txBody>
      </p:sp>
      <p:sp>
        <p:nvSpPr>
          <p:cNvPr id="3" name="2 Alt Başlık"/>
          <p:cNvSpPr>
            <a:spLocks noGrp="1"/>
          </p:cNvSpPr>
          <p:nvPr>
            <p:ph type="subTitle" idx="1"/>
          </p:nvPr>
        </p:nvSpPr>
        <p:spPr>
          <a:xfrm>
            <a:off x="611560" y="2276872"/>
            <a:ext cx="7920880" cy="2808312"/>
          </a:xfrm>
        </p:spPr>
        <p:txBody>
          <a:bodyPr>
            <a:noAutofit/>
          </a:bodyPr>
          <a:lstStyle/>
          <a:p>
            <a:pPr algn="just"/>
            <a:r>
              <a:rPr lang="tr-TR" sz="3200" dirty="0" smtClean="0"/>
              <a:t>	Değerli eğitimciler, bu sunumumuzda travma, travma türleri, travma sonrası ve okul </a:t>
            </a:r>
            <a:r>
              <a:rPr lang="tr-TR" sz="3200" dirty="0" err="1" smtClean="0"/>
              <a:t>psikososyal</a:t>
            </a:r>
            <a:r>
              <a:rPr lang="tr-TR" sz="3200" dirty="0" smtClean="0"/>
              <a:t> destek programında işlenecek travma türleri anlatılacak ve daha çok çocuk üzerinden bu anlatımlar gerçekleştirilecektir.</a:t>
            </a:r>
            <a:endParaRPr lang="tr-TR"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36680"/>
          </a:xfrm>
        </p:spPr>
        <p:txBody>
          <a:bodyPr>
            <a:normAutofit/>
          </a:bodyPr>
          <a:lstStyle/>
          <a:p>
            <a:pPr algn="ctr"/>
            <a:r>
              <a:rPr lang="tr-TR" sz="3600" dirty="0" smtClean="0"/>
              <a:t>!! UNUTMAYIN !!</a:t>
            </a:r>
            <a:endParaRPr lang="tr-TR" sz="3600" dirty="0"/>
          </a:p>
        </p:txBody>
      </p:sp>
      <p:sp>
        <p:nvSpPr>
          <p:cNvPr id="3" name="2 İçerik Yer Tutucusu"/>
          <p:cNvSpPr>
            <a:spLocks noGrp="1"/>
          </p:cNvSpPr>
          <p:nvPr>
            <p:ph idx="1"/>
          </p:nvPr>
        </p:nvSpPr>
        <p:spPr>
          <a:xfrm>
            <a:off x="457200" y="1484784"/>
            <a:ext cx="8229600" cy="4839816"/>
          </a:xfrm>
        </p:spPr>
        <p:txBody>
          <a:bodyPr>
            <a:normAutofit fontScale="92500" lnSpcReduction="10000"/>
          </a:bodyPr>
          <a:lstStyle/>
          <a:p>
            <a:pPr algn="just"/>
            <a:r>
              <a:rPr lang="tr-TR" dirty="0" smtClean="0"/>
              <a:t>Ayrıca asla unutulmaması gereken şey, travmaya neden olan olayın, çocuğun (18 yaş altı) hayatını olup bittikten sonra da etkilemeye devam ettiği ve artık kişinin yaşamını değiştirdiğidir. Örneğin bir çocuğun savaş yada depremde evini işini, mahallesini, şehrini kaybetmesi, ya da tecavüzden sonra toplumdan kaçması - kimseye güvenememesi veya iş yerinde ki patlamadan dolayı babasının ölmesi yahut arkadaşının terör eylemindeki patlamada parçalanışını görmesi. Bu tür travmayı yaşayan çocuk şimdiye kadar olduğundan bambaşka bir psikolojiye, kişiliğe ve </a:t>
            </a:r>
            <a:r>
              <a:rPr lang="tr-TR" dirty="0" err="1" smtClean="0"/>
              <a:t>psiko</a:t>
            </a:r>
            <a:r>
              <a:rPr lang="tr-TR" dirty="0" smtClean="0"/>
              <a:t>-patolojik davranışlara bürünebilir. İşte bu yüzden </a:t>
            </a:r>
            <a:r>
              <a:rPr lang="tr-TR" dirty="0" err="1" smtClean="0"/>
              <a:t>psikososyal</a:t>
            </a:r>
            <a:r>
              <a:rPr lang="tr-TR" dirty="0" smtClean="0"/>
              <a:t> destek ve hatta bunlara yönelik önleyici-güçlendirici çalışmalar çok önemlidir. Bunu hep birlikte yapacağız.</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2304256"/>
          </a:xfrm>
        </p:spPr>
        <p:txBody>
          <a:bodyPr>
            <a:normAutofit/>
          </a:bodyPr>
          <a:lstStyle/>
          <a:p>
            <a:pPr algn="ctr"/>
            <a:r>
              <a:rPr lang="tr-TR" sz="3400" dirty="0" smtClean="0"/>
              <a:t>OKULLARDA PSİKOSOSYAL DESTEK ROGRAMLARINA ALINAN TRAVMA TÜRLERİ VE ÖNLEYİCİ GÜÇLENDİRİCİ ÇALIŞMALARIN YAPILMASI</a:t>
            </a:r>
            <a:endParaRPr lang="tr-TR" sz="3400" dirty="0"/>
          </a:p>
        </p:txBody>
      </p:sp>
      <p:sp>
        <p:nvSpPr>
          <p:cNvPr id="3" name="2 İçerik Yer Tutucusu"/>
          <p:cNvSpPr>
            <a:spLocks noGrp="1"/>
          </p:cNvSpPr>
          <p:nvPr>
            <p:ph idx="1"/>
          </p:nvPr>
        </p:nvSpPr>
        <p:spPr>
          <a:xfrm>
            <a:off x="395536" y="2996952"/>
            <a:ext cx="8229600" cy="2664296"/>
          </a:xfrm>
        </p:spPr>
        <p:txBody>
          <a:bodyPr>
            <a:normAutofit/>
          </a:bodyPr>
          <a:lstStyle/>
          <a:p>
            <a:r>
              <a:rPr lang="tr-TR" sz="3000" dirty="0" smtClean="0"/>
              <a:t>Bu travma türlerini  birazdan 6 ayrı başlık olarak </a:t>
            </a:r>
            <a:r>
              <a:rPr lang="en-US" sz="3000" dirty="0" err="1" smtClean="0"/>
              <a:t>Doğal</a:t>
            </a:r>
            <a:r>
              <a:rPr lang="en-US" sz="3000" dirty="0" smtClean="0"/>
              <a:t> </a:t>
            </a:r>
            <a:r>
              <a:rPr lang="en-US" sz="3000" dirty="0" err="1" smtClean="0"/>
              <a:t>Afet</a:t>
            </a:r>
            <a:r>
              <a:rPr lang="en-US" sz="3000" dirty="0" smtClean="0"/>
              <a:t>, </a:t>
            </a:r>
            <a:r>
              <a:rPr lang="en-US" sz="3000" dirty="0" err="1" smtClean="0"/>
              <a:t>Göç</a:t>
            </a:r>
            <a:r>
              <a:rPr lang="en-US" sz="3000" dirty="0" smtClean="0"/>
              <a:t>, </a:t>
            </a:r>
            <a:r>
              <a:rPr lang="en-US" sz="3000" dirty="0" err="1" smtClean="0"/>
              <a:t>Terör</a:t>
            </a:r>
            <a:r>
              <a:rPr lang="en-US" sz="3000" dirty="0" smtClean="0"/>
              <a:t>, </a:t>
            </a:r>
            <a:r>
              <a:rPr lang="en-US" sz="3000" dirty="0" err="1" smtClean="0"/>
              <a:t>Cinsel</a:t>
            </a:r>
            <a:r>
              <a:rPr lang="en-US" sz="3000" dirty="0" smtClean="0"/>
              <a:t> </a:t>
            </a:r>
            <a:r>
              <a:rPr lang="en-US" sz="3000" dirty="0" err="1" smtClean="0"/>
              <a:t>İstismar</a:t>
            </a:r>
            <a:r>
              <a:rPr lang="en-US" sz="3000" dirty="0" smtClean="0"/>
              <a:t>, </a:t>
            </a:r>
            <a:r>
              <a:rPr lang="en-US" sz="3000" dirty="0" err="1" smtClean="0"/>
              <a:t>İntihar</a:t>
            </a:r>
            <a:r>
              <a:rPr lang="en-US" sz="3000" dirty="0" smtClean="0"/>
              <a:t>, </a:t>
            </a:r>
            <a:r>
              <a:rPr lang="en-US" sz="3000" dirty="0" err="1" smtClean="0"/>
              <a:t>Ölüm-Yas</a:t>
            </a:r>
            <a:r>
              <a:rPr lang="tr-TR" sz="3000" dirty="0" smtClean="0"/>
              <a:t> Travmaları şeklinde ve hepsi için önleyici güçlendirici çalışmalar şeklinde göreceğiz.</a:t>
            </a:r>
            <a:endParaRPr lang="tr-TR" sz="3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36680"/>
          </a:xfrm>
        </p:spPr>
        <p:txBody>
          <a:bodyPr>
            <a:noAutofit/>
          </a:bodyPr>
          <a:lstStyle/>
          <a:p>
            <a:pPr algn="ctr"/>
            <a:r>
              <a:rPr lang="tr-TR" sz="3600" b="1" u="sng" dirty="0" smtClean="0"/>
              <a:t>DOĞAL AFET TRAVMASI VE ÖNLENMESİ</a:t>
            </a:r>
            <a:endParaRPr lang="tr-TR" sz="3600" b="1" u="sng" dirty="0"/>
          </a:p>
        </p:txBody>
      </p:sp>
      <p:sp>
        <p:nvSpPr>
          <p:cNvPr id="3" name="2 İçerik Yer Tutucusu"/>
          <p:cNvSpPr>
            <a:spLocks noGrp="1"/>
          </p:cNvSpPr>
          <p:nvPr>
            <p:ph idx="1"/>
          </p:nvPr>
        </p:nvSpPr>
        <p:spPr>
          <a:xfrm>
            <a:off x="457200" y="1844824"/>
            <a:ext cx="8229600" cy="4536504"/>
          </a:xfrm>
        </p:spPr>
        <p:txBody>
          <a:bodyPr>
            <a:normAutofit/>
          </a:bodyPr>
          <a:lstStyle/>
          <a:p>
            <a:r>
              <a:rPr lang="tr-TR" sz="3000" dirty="0" smtClean="0">
                <a:solidFill>
                  <a:srgbClr val="FF0000"/>
                </a:solidFill>
              </a:rPr>
              <a:t>Doğal Afet Travması : </a:t>
            </a:r>
          </a:p>
          <a:p>
            <a:pPr algn="just"/>
            <a:r>
              <a:rPr lang="en-US" sz="3000" dirty="0" err="1" smtClean="0"/>
              <a:t>Doğal</a:t>
            </a:r>
            <a:r>
              <a:rPr lang="en-US" sz="3000" dirty="0" smtClean="0"/>
              <a:t> </a:t>
            </a:r>
            <a:r>
              <a:rPr lang="en-US" sz="3000" dirty="0" err="1" smtClean="0"/>
              <a:t>afet</a:t>
            </a:r>
            <a:r>
              <a:rPr lang="en-US" sz="3000" dirty="0" smtClean="0"/>
              <a:t> </a:t>
            </a:r>
            <a:r>
              <a:rPr lang="en-US" sz="3000" dirty="0" err="1" smtClean="0"/>
              <a:t>travması</a:t>
            </a:r>
            <a:r>
              <a:rPr lang="en-US" sz="3000" dirty="0" smtClean="0"/>
              <a:t>, </a:t>
            </a:r>
            <a:r>
              <a:rPr lang="en-US" sz="3000" dirty="0" err="1" smtClean="0"/>
              <a:t>çok</a:t>
            </a:r>
            <a:r>
              <a:rPr lang="en-US" sz="3000" dirty="0" smtClean="0"/>
              <a:t> </a:t>
            </a:r>
            <a:r>
              <a:rPr lang="en-US" sz="3000" dirty="0" err="1" smtClean="0"/>
              <a:t>kısa</a:t>
            </a:r>
            <a:r>
              <a:rPr lang="en-US" sz="3000" dirty="0" smtClean="0"/>
              <a:t> </a:t>
            </a:r>
            <a:r>
              <a:rPr lang="en-US" sz="3000" dirty="0" err="1" smtClean="0"/>
              <a:t>sürede</a:t>
            </a:r>
            <a:r>
              <a:rPr lang="en-US" sz="3000" dirty="0" smtClean="0"/>
              <a:t> </a:t>
            </a:r>
            <a:r>
              <a:rPr lang="en-US" sz="3000" dirty="0" err="1" smtClean="0"/>
              <a:t>oluşan</a:t>
            </a:r>
            <a:r>
              <a:rPr lang="en-US" sz="3000" dirty="0" smtClean="0"/>
              <a:t>, </a:t>
            </a:r>
            <a:r>
              <a:rPr lang="en-US" sz="3000" dirty="0" err="1" smtClean="0"/>
              <a:t>engellenemeyen</a:t>
            </a:r>
            <a:r>
              <a:rPr lang="en-US" sz="3000" dirty="0" smtClean="0"/>
              <a:t>, mal </a:t>
            </a:r>
            <a:r>
              <a:rPr lang="en-US" sz="3000" dirty="0" err="1" smtClean="0"/>
              <a:t>ve</a:t>
            </a:r>
            <a:r>
              <a:rPr lang="en-US" sz="3000" dirty="0" smtClean="0"/>
              <a:t> can </a:t>
            </a:r>
            <a:r>
              <a:rPr lang="en-US" sz="3000" dirty="0" err="1" smtClean="0"/>
              <a:t>kaybına</a:t>
            </a:r>
            <a:r>
              <a:rPr lang="en-US" sz="3000" dirty="0" smtClean="0"/>
              <a:t> </a:t>
            </a:r>
            <a:r>
              <a:rPr lang="en-US" sz="3000" dirty="0" err="1" smtClean="0"/>
              <a:t>neden</a:t>
            </a:r>
            <a:r>
              <a:rPr lang="en-US" sz="3000" dirty="0" smtClean="0"/>
              <a:t> </a:t>
            </a:r>
            <a:r>
              <a:rPr lang="en-US" sz="3000" dirty="0" err="1" smtClean="0"/>
              <a:t>olan</a:t>
            </a:r>
            <a:r>
              <a:rPr lang="en-US" sz="3000" dirty="0" smtClean="0"/>
              <a:t> </a:t>
            </a:r>
            <a:r>
              <a:rPr lang="en-US" sz="3000" dirty="0" err="1" smtClean="0"/>
              <a:t>doğal</a:t>
            </a:r>
            <a:r>
              <a:rPr lang="en-US" sz="3000" dirty="0" smtClean="0"/>
              <a:t> </a:t>
            </a:r>
            <a:r>
              <a:rPr lang="en-US" sz="3000" dirty="0" err="1" smtClean="0"/>
              <a:t>afetler</a:t>
            </a:r>
            <a:r>
              <a:rPr lang="en-US" sz="3000" dirty="0" smtClean="0"/>
              <a:t> </a:t>
            </a:r>
            <a:r>
              <a:rPr lang="en-US" sz="3000" dirty="0" err="1" smtClean="0"/>
              <a:t>sonucu</a:t>
            </a:r>
            <a:r>
              <a:rPr lang="en-US" sz="3000" dirty="0" smtClean="0"/>
              <a:t> (</a:t>
            </a:r>
            <a:r>
              <a:rPr lang="en-US" sz="3000" dirty="0" err="1" smtClean="0"/>
              <a:t>deprem</a:t>
            </a:r>
            <a:r>
              <a:rPr lang="en-US" sz="3000" dirty="0" smtClean="0"/>
              <a:t>, </a:t>
            </a:r>
            <a:r>
              <a:rPr lang="en-US" sz="3000" dirty="0" err="1" smtClean="0"/>
              <a:t>sel</a:t>
            </a:r>
            <a:r>
              <a:rPr lang="en-US" sz="3000" dirty="0" smtClean="0"/>
              <a:t>, </a:t>
            </a:r>
            <a:r>
              <a:rPr lang="en-US" sz="3000" dirty="0" err="1" smtClean="0"/>
              <a:t>heyelan</a:t>
            </a:r>
            <a:r>
              <a:rPr lang="en-US" sz="3000" dirty="0" smtClean="0"/>
              <a:t> </a:t>
            </a:r>
            <a:r>
              <a:rPr lang="en-US" sz="3000" dirty="0" err="1" smtClean="0"/>
              <a:t>ve</a:t>
            </a:r>
            <a:r>
              <a:rPr lang="en-US" sz="3000" dirty="0" smtClean="0"/>
              <a:t> </a:t>
            </a:r>
            <a:r>
              <a:rPr lang="en-US" sz="3000" dirty="0" err="1" smtClean="0"/>
              <a:t>yangın</a:t>
            </a:r>
            <a:r>
              <a:rPr lang="en-US" sz="3000" dirty="0" smtClean="0"/>
              <a:t> </a:t>
            </a:r>
            <a:r>
              <a:rPr lang="en-US" sz="3000" dirty="0" err="1" smtClean="0"/>
              <a:t>gibi</a:t>
            </a:r>
            <a:r>
              <a:rPr lang="en-US" sz="3000" dirty="0" smtClean="0"/>
              <a:t>) </a:t>
            </a:r>
            <a:r>
              <a:rPr lang="en-US" sz="3000" dirty="0" err="1" smtClean="0"/>
              <a:t>bireyin</a:t>
            </a:r>
            <a:r>
              <a:rPr lang="en-US" sz="3000" dirty="0" smtClean="0"/>
              <a:t> </a:t>
            </a:r>
            <a:r>
              <a:rPr lang="en-US" sz="3000" dirty="0" err="1" smtClean="0"/>
              <a:t>ve</a:t>
            </a:r>
            <a:r>
              <a:rPr lang="en-US" sz="3000" dirty="0" smtClean="0"/>
              <a:t> </a:t>
            </a:r>
            <a:r>
              <a:rPr lang="en-US" sz="3000" dirty="0" err="1" smtClean="0"/>
              <a:t>çevresindekilerin</a:t>
            </a:r>
            <a:r>
              <a:rPr lang="en-US" sz="3000" dirty="0" smtClean="0"/>
              <a:t> </a:t>
            </a:r>
            <a:r>
              <a:rPr lang="en-US" sz="3000" dirty="0" err="1" smtClean="0"/>
              <a:t>yaşamlarının</a:t>
            </a:r>
            <a:r>
              <a:rPr lang="en-US" sz="3000" dirty="0" smtClean="0"/>
              <a:t> </a:t>
            </a:r>
            <a:r>
              <a:rPr lang="en-US" sz="3000" dirty="0" err="1" smtClean="0"/>
              <a:t>tehdit</a:t>
            </a:r>
            <a:r>
              <a:rPr lang="en-US" sz="3000" dirty="0" smtClean="0"/>
              <a:t> </a:t>
            </a:r>
            <a:r>
              <a:rPr lang="en-US" sz="3000" dirty="0" err="1" smtClean="0"/>
              <a:t>altında</a:t>
            </a:r>
            <a:r>
              <a:rPr lang="en-US" sz="3000" dirty="0" smtClean="0"/>
              <a:t> </a:t>
            </a:r>
            <a:r>
              <a:rPr lang="en-US" sz="3000" dirty="0" err="1" smtClean="0"/>
              <a:t>olması</a:t>
            </a:r>
            <a:r>
              <a:rPr lang="en-US" sz="3000" dirty="0" smtClean="0"/>
              <a:t> </a:t>
            </a:r>
            <a:r>
              <a:rPr lang="en-US" sz="3000" dirty="0" err="1" smtClean="0"/>
              <a:t>veya</a:t>
            </a:r>
            <a:r>
              <a:rPr lang="en-US" sz="3000" dirty="0" smtClean="0"/>
              <a:t> </a:t>
            </a:r>
            <a:r>
              <a:rPr lang="en-US" sz="3000" dirty="0" err="1" smtClean="0"/>
              <a:t>benzeri</a:t>
            </a:r>
            <a:r>
              <a:rPr lang="en-US" sz="3000" dirty="0" smtClean="0"/>
              <a:t> </a:t>
            </a:r>
            <a:r>
              <a:rPr lang="en-US" sz="3000" dirty="0" err="1" smtClean="0"/>
              <a:t>bir</a:t>
            </a:r>
            <a:r>
              <a:rPr lang="en-US" sz="3000" dirty="0" smtClean="0"/>
              <a:t> </a:t>
            </a:r>
            <a:r>
              <a:rPr lang="en-US" sz="3000" dirty="0" err="1" smtClean="0"/>
              <a:t>yaşantıya</a:t>
            </a:r>
            <a:r>
              <a:rPr lang="en-US" sz="3000" dirty="0" smtClean="0"/>
              <a:t> </a:t>
            </a:r>
            <a:r>
              <a:rPr lang="en-US" sz="3000" dirty="0" err="1" smtClean="0"/>
              <a:t>şahit</a:t>
            </a:r>
            <a:r>
              <a:rPr lang="en-US" sz="3000" dirty="0" smtClean="0"/>
              <a:t> </a:t>
            </a:r>
            <a:r>
              <a:rPr lang="en-US" sz="3000" dirty="0" err="1" smtClean="0"/>
              <a:t>olmasıdır</a:t>
            </a:r>
            <a:r>
              <a:rPr lang="en-US" sz="3000" dirty="0" smtClean="0"/>
              <a:t>. </a:t>
            </a:r>
            <a:endParaRPr lang="tr-TR" sz="3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548680"/>
            <a:ext cx="8229600" cy="2304256"/>
          </a:xfrm>
        </p:spPr>
        <p:txBody>
          <a:bodyPr>
            <a:normAutofit fontScale="90000"/>
          </a:bodyPr>
          <a:lstStyle/>
          <a:p>
            <a:pPr algn="ctr"/>
            <a:r>
              <a:rPr lang="en-US" sz="3800" dirty="0" err="1" smtClean="0"/>
              <a:t>Travmaya</a:t>
            </a:r>
            <a:r>
              <a:rPr lang="en-US" sz="3800" dirty="0" smtClean="0"/>
              <a:t> </a:t>
            </a:r>
            <a:r>
              <a:rPr lang="en-US" sz="3800" dirty="0" err="1" smtClean="0"/>
              <a:t>Bağlı</a:t>
            </a:r>
            <a:r>
              <a:rPr lang="en-US" sz="3800" dirty="0" smtClean="0"/>
              <a:t> </a:t>
            </a:r>
            <a:r>
              <a:rPr lang="en-US" sz="3800" dirty="0" err="1" smtClean="0"/>
              <a:t>Olarak</a:t>
            </a:r>
            <a:r>
              <a:rPr lang="en-US" sz="3800" dirty="0" smtClean="0"/>
              <a:t> </a:t>
            </a:r>
            <a:r>
              <a:rPr lang="en-US" sz="3800" dirty="0" err="1" smtClean="0"/>
              <a:t>Gelişim</a:t>
            </a:r>
            <a:r>
              <a:rPr lang="en-US" sz="3800" dirty="0" smtClean="0"/>
              <a:t> </a:t>
            </a:r>
            <a:r>
              <a:rPr lang="en-US" sz="3800" dirty="0" err="1" smtClean="0"/>
              <a:t>Dönemlerine</a:t>
            </a:r>
            <a:r>
              <a:rPr lang="en-US" sz="3800" dirty="0" smtClean="0"/>
              <a:t> (0–3/4–6/7–12/13–18) </a:t>
            </a:r>
            <a:r>
              <a:rPr lang="en-US" sz="3800" dirty="0" err="1" smtClean="0"/>
              <a:t>Göre</a:t>
            </a:r>
            <a:r>
              <a:rPr lang="en-US" sz="3800" dirty="0" smtClean="0"/>
              <a:t> </a:t>
            </a:r>
            <a:r>
              <a:rPr lang="en-US" sz="3800" dirty="0" err="1" smtClean="0"/>
              <a:t>Doğal</a:t>
            </a:r>
            <a:r>
              <a:rPr lang="en-US" sz="3800" dirty="0" smtClean="0"/>
              <a:t> </a:t>
            </a:r>
            <a:r>
              <a:rPr lang="en-US" sz="3800" dirty="0" err="1" smtClean="0"/>
              <a:t>Afete</a:t>
            </a:r>
            <a:r>
              <a:rPr lang="en-US" sz="3800" dirty="0" smtClean="0"/>
              <a:t> </a:t>
            </a:r>
            <a:r>
              <a:rPr lang="en-US" sz="3800" dirty="0" err="1" smtClean="0"/>
              <a:t>Maruz</a:t>
            </a:r>
            <a:r>
              <a:rPr lang="en-US" sz="3800" dirty="0" smtClean="0"/>
              <a:t> </a:t>
            </a:r>
            <a:r>
              <a:rPr lang="en-US" sz="3800" dirty="0" err="1" smtClean="0"/>
              <a:t>Kalanların</a:t>
            </a:r>
            <a:r>
              <a:rPr lang="en-US" sz="3800" dirty="0" smtClean="0"/>
              <a:t> </a:t>
            </a:r>
            <a:r>
              <a:rPr lang="en-US" sz="3800" dirty="0" err="1" smtClean="0"/>
              <a:t>Sergilemeleri</a:t>
            </a:r>
            <a:r>
              <a:rPr lang="en-US" sz="3800" dirty="0" smtClean="0"/>
              <a:t> </a:t>
            </a:r>
            <a:r>
              <a:rPr lang="en-US" sz="3800" dirty="0" err="1" smtClean="0"/>
              <a:t>Olası</a:t>
            </a:r>
            <a:r>
              <a:rPr lang="en-US" sz="3800" dirty="0" smtClean="0"/>
              <a:t> </a:t>
            </a:r>
            <a:r>
              <a:rPr lang="en-US" sz="3800" dirty="0" err="1" smtClean="0"/>
              <a:t>Fizyolojik</a:t>
            </a:r>
            <a:r>
              <a:rPr lang="en-US" sz="3800" dirty="0" smtClean="0"/>
              <a:t> </a:t>
            </a:r>
            <a:r>
              <a:rPr lang="en-US" sz="3800" dirty="0" err="1" smtClean="0"/>
              <a:t>ve</a:t>
            </a:r>
            <a:r>
              <a:rPr lang="en-US" sz="3800" dirty="0" smtClean="0"/>
              <a:t> </a:t>
            </a:r>
            <a:r>
              <a:rPr lang="en-US" sz="3800" dirty="0" err="1" smtClean="0"/>
              <a:t>Psikolojik</a:t>
            </a:r>
            <a:r>
              <a:rPr lang="en-US" sz="3800" dirty="0" smtClean="0"/>
              <a:t> </a:t>
            </a:r>
            <a:r>
              <a:rPr lang="en-US" sz="3800" dirty="0" err="1" smtClean="0"/>
              <a:t>Tepkiler</a:t>
            </a:r>
            <a:endParaRPr lang="tr-TR" sz="3600" dirty="0"/>
          </a:p>
        </p:txBody>
      </p:sp>
      <p:sp>
        <p:nvSpPr>
          <p:cNvPr id="3" name="2 İçerik Yer Tutucusu"/>
          <p:cNvSpPr>
            <a:spLocks noGrp="1"/>
          </p:cNvSpPr>
          <p:nvPr>
            <p:ph idx="1"/>
          </p:nvPr>
        </p:nvSpPr>
        <p:spPr>
          <a:xfrm>
            <a:off x="457200" y="3284984"/>
            <a:ext cx="8229600" cy="3096344"/>
          </a:xfrm>
        </p:spPr>
        <p:txBody>
          <a:bodyPr>
            <a:normAutofit/>
          </a:bodyPr>
          <a:lstStyle/>
          <a:p>
            <a:r>
              <a:rPr lang="tr-TR" sz="2200" dirty="0" smtClean="0"/>
              <a:t>Biz burada 0-6 yaş aralığını baz alacağız.</a:t>
            </a:r>
            <a:endParaRPr lang="tr-TR"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36680"/>
          </a:xfrm>
        </p:spPr>
        <p:txBody>
          <a:bodyPr>
            <a:normAutofit/>
          </a:bodyPr>
          <a:lstStyle/>
          <a:p>
            <a:pPr algn="ctr"/>
            <a:r>
              <a:rPr lang="tr-TR" sz="3600" dirty="0" smtClean="0"/>
              <a:t>0-6 YAŞ</a:t>
            </a:r>
            <a:endParaRPr lang="tr-TR" sz="3600" dirty="0"/>
          </a:p>
        </p:txBody>
      </p:sp>
      <p:sp>
        <p:nvSpPr>
          <p:cNvPr id="3" name="2 İçerik Yer Tutucusu"/>
          <p:cNvSpPr>
            <a:spLocks noGrp="1"/>
          </p:cNvSpPr>
          <p:nvPr>
            <p:ph idx="1"/>
          </p:nvPr>
        </p:nvSpPr>
        <p:spPr>
          <a:xfrm>
            <a:off x="457200" y="1484784"/>
            <a:ext cx="8229600" cy="4896544"/>
          </a:xfrm>
        </p:spPr>
        <p:txBody>
          <a:bodyPr>
            <a:normAutofit/>
          </a:bodyPr>
          <a:lstStyle/>
          <a:p>
            <a:pPr marL="274320" lvl="1" indent="-274320">
              <a:buClr>
                <a:schemeClr val="accent3"/>
              </a:buClr>
              <a:buSzPct val="95000"/>
            </a:pPr>
            <a:r>
              <a:rPr lang="en-US" dirty="0" err="1" smtClean="0"/>
              <a:t>Ağlama</a:t>
            </a:r>
            <a:r>
              <a:rPr lang="en-US" dirty="0" smtClean="0"/>
              <a:t>, </a:t>
            </a:r>
            <a:r>
              <a:rPr lang="en-US" dirty="0" err="1" smtClean="0"/>
              <a:t>sık</a:t>
            </a:r>
            <a:r>
              <a:rPr lang="en-US" dirty="0" smtClean="0"/>
              <a:t> </a:t>
            </a:r>
            <a:r>
              <a:rPr lang="en-US" dirty="0" err="1" smtClean="0"/>
              <a:t>kucağa</a:t>
            </a:r>
            <a:r>
              <a:rPr lang="en-US" dirty="0" smtClean="0"/>
              <a:t> </a:t>
            </a:r>
            <a:r>
              <a:rPr lang="en-US" dirty="0" err="1" smtClean="0"/>
              <a:t>alınma</a:t>
            </a:r>
            <a:r>
              <a:rPr lang="en-US" dirty="0" smtClean="0"/>
              <a:t> </a:t>
            </a:r>
            <a:r>
              <a:rPr lang="en-US" dirty="0" err="1" smtClean="0"/>
              <a:t>ve</a:t>
            </a:r>
            <a:r>
              <a:rPr lang="en-US" dirty="0" smtClean="0"/>
              <a:t> </a:t>
            </a:r>
            <a:r>
              <a:rPr lang="en-US" dirty="0" err="1" smtClean="0"/>
              <a:t>dokunma</a:t>
            </a:r>
            <a:r>
              <a:rPr lang="en-US" dirty="0" smtClean="0"/>
              <a:t> </a:t>
            </a:r>
            <a:r>
              <a:rPr lang="en-US" dirty="0" err="1" smtClean="0"/>
              <a:t>ihtiyacı</a:t>
            </a:r>
            <a:r>
              <a:rPr lang="en-US" dirty="0" smtClean="0"/>
              <a:t> </a:t>
            </a:r>
            <a:r>
              <a:rPr lang="en-US" dirty="0" err="1" smtClean="0"/>
              <a:t>belirtilerin</a:t>
            </a:r>
            <a:r>
              <a:rPr lang="en-US" dirty="0" smtClean="0"/>
              <a:t> </a:t>
            </a:r>
            <a:r>
              <a:rPr lang="en-US" dirty="0" err="1" smtClean="0"/>
              <a:t>göstergesi</a:t>
            </a:r>
            <a:r>
              <a:rPr lang="en-US" dirty="0" smtClean="0"/>
              <a:t> </a:t>
            </a:r>
            <a:r>
              <a:rPr lang="en-US" dirty="0" err="1" smtClean="0"/>
              <a:t>olabilir</a:t>
            </a:r>
            <a:r>
              <a:rPr lang="en-US" dirty="0" smtClean="0"/>
              <a:t>. </a:t>
            </a:r>
            <a:r>
              <a:rPr lang="en-US" dirty="0" err="1" smtClean="0"/>
              <a:t>Belirli</a:t>
            </a:r>
            <a:r>
              <a:rPr lang="en-US" dirty="0" smtClean="0"/>
              <a:t> </a:t>
            </a:r>
            <a:r>
              <a:rPr lang="en-US" dirty="0" err="1" smtClean="0"/>
              <a:t>ses</a:t>
            </a:r>
            <a:r>
              <a:rPr lang="en-US" dirty="0" smtClean="0"/>
              <a:t>, </a:t>
            </a:r>
            <a:r>
              <a:rPr lang="en-US" dirty="0" err="1" smtClean="0"/>
              <a:t>görüntü</a:t>
            </a:r>
            <a:r>
              <a:rPr lang="en-US" dirty="0" smtClean="0"/>
              <a:t> </a:t>
            </a:r>
            <a:r>
              <a:rPr lang="en-US" dirty="0" err="1" smtClean="0"/>
              <a:t>veya</a:t>
            </a:r>
            <a:r>
              <a:rPr lang="en-US" dirty="0" smtClean="0"/>
              <a:t> </a:t>
            </a:r>
            <a:r>
              <a:rPr lang="en-US" dirty="0" err="1" smtClean="0"/>
              <a:t>kokulardan</a:t>
            </a:r>
            <a:r>
              <a:rPr lang="en-US" dirty="0" smtClean="0"/>
              <a:t> </a:t>
            </a:r>
            <a:r>
              <a:rPr lang="en-US" dirty="0" err="1" smtClean="0"/>
              <a:t>kaçınma</a:t>
            </a:r>
            <a:r>
              <a:rPr lang="en-US" dirty="0" smtClean="0"/>
              <a:t> </a:t>
            </a:r>
            <a:r>
              <a:rPr lang="en-US" dirty="0" err="1" smtClean="0"/>
              <a:t>davranışı</a:t>
            </a:r>
            <a:r>
              <a:rPr lang="en-US" dirty="0" smtClean="0"/>
              <a:t> </a:t>
            </a:r>
            <a:r>
              <a:rPr lang="en-US" dirty="0" err="1" smtClean="0"/>
              <a:t>gösterebilirler</a:t>
            </a:r>
            <a:r>
              <a:rPr lang="en-US" dirty="0" smtClean="0"/>
              <a:t>.</a:t>
            </a:r>
            <a:endParaRPr lang="tr-TR" sz="3200" dirty="0" smtClean="0"/>
          </a:p>
          <a:p>
            <a:r>
              <a:rPr lang="tr-TR" sz="2200" dirty="0" smtClean="0"/>
              <a:t>Anne-babayla sürekli beraber olma isteme, uyku problemleri, kabuslar, altını ıslatma, konuşmada gerileme, saldırgan ve ürkek tavırlar. Gösterebilirler.</a:t>
            </a:r>
          </a:p>
          <a:p>
            <a:pPr marL="274320" lvl="1" indent="-274320">
              <a:buClr>
                <a:schemeClr val="accent3"/>
              </a:buClr>
              <a:buSzPct val="95000"/>
            </a:pPr>
            <a:r>
              <a:rPr lang="en-US" dirty="0" err="1" smtClean="0"/>
              <a:t>Kendilerini</a:t>
            </a:r>
            <a:r>
              <a:rPr lang="en-US" dirty="0" smtClean="0"/>
              <a:t> </a:t>
            </a:r>
            <a:r>
              <a:rPr lang="en-US" dirty="0" err="1" smtClean="0"/>
              <a:t>çaresiz</a:t>
            </a:r>
            <a:r>
              <a:rPr lang="en-US" dirty="0" smtClean="0"/>
              <a:t>, </a:t>
            </a:r>
            <a:r>
              <a:rPr lang="en-US" dirty="0" err="1" smtClean="0"/>
              <a:t>güçsüz</a:t>
            </a:r>
            <a:r>
              <a:rPr lang="en-US" dirty="0" smtClean="0"/>
              <a:t> </a:t>
            </a:r>
            <a:r>
              <a:rPr lang="en-US" dirty="0" err="1" smtClean="0"/>
              <a:t>hissedebilirler</a:t>
            </a:r>
            <a:r>
              <a:rPr lang="en-US" dirty="0" smtClean="0"/>
              <a:t>, </a:t>
            </a:r>
            <a:r>
              <a:rPr lang="en-US" dirty="0" err="1" smtClean="0"/>
              <a:t>korkabilirler</a:t>
            </a:r>
            <a:r>
              <a:rPr lang="en-US" dirty="0" smtClean="0"/>
              <a:t> </a:t>
            </a:r>
            <a:r>
              <a:rPr lang="en-US" dirty="0" err="1" smtClean="0"/>
              <a:t>ve</a:t>
            </a:r>
            <a:r>
              <a:rPr lang="en-US" dirty="0" smtClean="0"/>
              <a:t> </a:t>
            </a:r>
            <a:r>
              <a:rPr lang="en-US" dirty="0" err="1" smtClean="0"/>
              <a:t>güven</a:t>
            </a:r>
            <a:r>
              <a:rPr lang="en-US" dirty="0" smtClean="0"/>
              <a:t> </a:t>
            </a:r>
            <a:r>
              <a:rPr lang="en-US" dirty="0" err="1" smtClean="0"/>
              <a:t>duyguları</a:t>
            </a:r>
            <a:r>
              <a:rPr lang="en-US" dirty="0" smtClean="0"/>
              <a:t> </a:t>
            </a:r>
            <a:r>
              <a:rPr lang="en-US" dirty="0" err="1" smtClean="0"/>
              <a:t>sarsılmış</a:t>
            </a:r>
            <a:r>
              <a:rPr lang="en-US" dirty="0" smtClean="0"/>
              <a:t> </a:t>
            </a:r>
            <a:r>
              <a:rPr lang="en-US" dirty="0" err="1" smtClean="0"/>
              <a:t>olabilir</a:t>
            </a:r>
            <a:r>
              <a:rPr lang="en-US" dirty="0" smtClean="0"/>
              <a:t>.</a:t>
            </a:r>
            <a:endParaRPr lang="tr-TR" sz="3200" dirty="0" smtClean="0"/>
          </a:p>
          <a:p>
            <a:pPr lvl="0"/>
            <a:r>
              <a:rPr lang="en-US" sz="2400" dirty="0" err="1" smtClean="0"/>
              <a:t>Ölüm</a:t>
            </a:r>
            <a:r>
              <a:rPr lang="en-US" sz="2400" dirty="0" smtClean="0"/>
              <a:t> </a:t>
            </a:r>
            <a:r>
              <a:rPr lang="en-US" sz="2400" dirty="0" err="1" smtClean="0"/>
              <a:t>kavramı</a:t>
            </a:r>
            <a:r>
              <a:rPr lang="en-US" sz="2400" dirty="0" smtClean="0"/>
              <a:t> </a:t>
            </a:r>
            <a:r>
              <a:rPr lang="en-US" sz="2400" dirty="0" err="1" smtClean="0"/>
              <a:t>soyut</a:t>
            </a:r>
            <a:r>
              <a:rPr lang="en-US" sz="2400" dirty="0" smtClean="0"/>
              <a:t> </a:t>
            </a:r>
            <a:r>
              <a:rPr lang="en-US" sz="2400" dirty="0" err="1" smtClean="0"/>
              <a:t>olduğu</a:t>
            </a:r>
            <a:r>
              <a:rPr lang="en-US" sz="2400" dirty="0" smtClean="0"/>
              <a:t> </a:t>
            </a:r>
            <a:r>
              <a:rPr lang="en-US" sz="2400" dirty="0" err="1" smtClean="0"/>
              <a:t>için</a:t>
            </a:r>
            <a:r>
              <a:rPr lang="en-US" sz="2400" dirty="0" smtClean="0"/>
              <a:t> </a:t>
            </a:r>
            <a:r>
              <a:rPr lang="en-US" sz="2400" dirty="0" err="1" smtClean="0"/>
              <a:t>ölümü</a:t>
            </a:r>
            <a:r>
              <a:rPr lang="en-US" sz="2400" dirty="0" smtClean="0"/>
              <a:t> </a:t>
            </a:r>
            <a:r>
              <a:rPr lang="en-US" sz="2400" dirty="0" err="1" smtClean="0"/>
              <a:t>anlamlandıramamakla</a:t>
            </a:r>
            <a:r>
              <a:rPr lang="en-US" sz="2400" dirty="0" smtClean="0"/>
              <a:t> </a:t>
            </a:r>
            <a:r>
              <a:rPr lang="en-US" sz="2400" dirty="0" err="1" smtClean="0"/>
              <a:t>birlikte</a:t>
            </a:r>
            <a:r>
              <a:rPr lang="en-US" sz="2400" dirty="0" smtClean="0"/>
              <a:t> </a:t>
            </a:r>
            <a:r>
              <a:rPr lang="en-US" sz="2400" dirty="0" err="1" smtClean="0"/>
              <a:t>yakınının</a:t>
            </a:r>
            <a:r>
              <a:rPr lang="en-US" sz="2400" dirty="0" smtClean="0"/>
              <a:t> </a:t>
            </a:r>
            <a:r>
              <a:rPr lang="en-US" sz="2400" dirty="0" err="1" smtClean="0"/>
              <a:t>kaybı</a:t>
            </a:r>
            <a:r>
              <a:rPr lang="en-US" sz="2400" dirty="0" smtClean="0"/>
              <a:t> </a:t>
            </a:r>
            <a:r>
              <a:rPr lang="en-US" sz="2400" dirty="0" err="1" smtClean="0"/>
              <a:t>sonrası</a:t>
            </a:r>
            <a:r>
              <a:rPr lang="en-US" sz="2400" dirty="0" smtClean="0"/>
              <a:t> </a:t>
            </a:r>
            <a:r>
              <a:rPr lang="en-US" sz="2400" dirty="0" err="1" smtClean="0"/>
              <a:t>yalnız</a:t>
            </a:r>
            <a:r>
              <a:rPr lang="en-US" sz="2400" dirty="0" smtClean="0"/>
              <a:t> </a:t>
            </a:r>
            <a:r>
              <a:rPr lang="en-US" sz="2400" dirty="0" err="1" smtClean="0"/>
              <a:t>kalmak</a:t>
            </a:r>
            <a:r>
              <a:rPr lang="en-US" sz="2400" dirty="0" smtClean="0"/>
              <a:t> en </a:t>
            </a:r>
            <a:r>
              <a:rPr lang="en-US" sz="2400" dirty="0" err="1" smtClean="0"/>
              <a:t>büyük</a:t>
            </a:r>
            <a:r>
              <a:rPr lang="en-US" sz="2400" dirty="0" smtClean="0"/>
              <a:t> </a:t>
            </a:r>
            <a:r>
              <a:rPr lang="en-US" sz="2400" dirty="0" err="1" smtClean="0"/>
              <a:t>korku</a:t>
            </a:r>
            <a:r>
              <a:rPr lang="en-US" sz="2400" dirty="0" smtClean="0"/>
              <a:t> </a:t>
            </a:r>
            <a:r>
              <a:rPr lang="en-US" sz="2400" dirty="0" err="1" smtClean="0"/>
              <a:t>olabilir</a:t>
            </a:r>
            <a:r>
              <a:rPr lang="en-US" sz="2400" dirty="0" smtClean="0"/>
              <a:t>.</a:t>
            </a:r>
            <a:endParaRPr lang="tr-TR" sz="2400" dirty="0" smtClean="0"/>
          </a:p>
          <a:p>
            <a:endParaRPr lang="tr-TR"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476672"/>
            <a:ext cx="8229600" cy="636680"/>
          </a:xfrm>
        </p:spPr>
        <p:txBody>
          <a:bodyPr>
            <a:normAutofit/>
          </a:bodyPr>
          <a:lstStyle/>
          <a:p>
            <a:pPr algn="ctr"/>
            <a:r>
              <a:rPr lang="tr-TR" sz="3600" dirty="0" smtClean="0"/>
              <a:t>0-6 YAŞ</a:t>
            </a:r>
            <a:endParaRPr lang="tr-TR" sz="3600" dirty="0"/>
          </a:p>
        </p:txBody>
      </p:sp>
      <p:sp>
        <p:nvSpPr>
          <p:cNvPr id="3" name="2 İçerik Yer Tutucusu"/>
          <p:cNvSpPr>
            <a:spLocks noGrp="1"/>
          </p:cNvSpPr>
          <p:nvPr>
            <p:ph idx="1"/>
          </p:nvPr>
        </p:nvSpPr>
        <p:spPr>
          <a:xfrm>
            <a:off x="457200" y="1268760"/>
            <a:ext cx="8229600" cy="5112568"/>
          </a:xfrm>
        </p:spPr>
        <p:txBody>
          <a:bodyPr>
            <a:normAutofit/>
          </a:bodyPr>
          <a:lstStyle/>
          <a:p>
            <a:pPr lvl="0"/>
            <a:r>
              <a:rPr lang="tr-TR" sz="2400" dirty="0" err="1" smtClean="0"/>
              <a:t>O</a:t>
            </a:r>
            <a:r>
              <a:rPr lang="en-US" sz="2400" dirty="0" err="1" smtClean="0"/>
              <a:t>yunlarında</a:t>
            </a:r>
            <a:r>
              <a:rPr lang="en-US" sz="2400" dirty="0" smtClean="0"/>
              <a:t> </a:t>
            </a:r>
            <a:r>
              <a:rPr lang="tr-TR" sz="2400" dirty="0" smtClean="0"/>
              <a:t> </a:t>
            </a:r>
            <a:r>
              <a:rPr lang="en-US" sz="2400" dirty="0" err="1" smtClean="0"/>
              <a:t>duygu</a:t>
            </a:r>
            <a:r>
              <a:rPr lang="en-US" sz="2400" dirty="0" smtClean="0"/>
              <a:t> </a:t>
            </a:r>
            <a:r>
              <a:rPr lang="en-US" sz="2400" dirty="0" err="1" smtClean="0"/>
              <a:t>ve</a:t>
            </a:r>
            <a:r>
              <a:rPr lang="en-US" sz="2400" dirty="0" smtClean="0"/>
              <a:t> </a:t>
            </a:r>
            <a:r>
              <a:rPr lang="tr-TR" sz="2400" dirty="0" smtClean="0"/>
              <a:t> </a:t>
            </a:r>
            <a:r>
              <a:rPr lang="en-US" sz="2400" dirty="0" err="1" smtClean="0"/>
              <a:t>düşüncelerine</a:t>
            </a:r>
            <a:r>
              <a:rPr lang="en-US" sz="2400" dirty="0" smtClean="0"/>
              <a:t> </a:t>
            </a:r>
            <a:r>
              <a:rPr lang="tr-TR" sz="2400" dirty="0" smtClean="0"/>
              <a:t> </a:t>
            </a:r>
            <a:r>
              <a:rPr lang="en-US" sz="2400" dirty="0" err="1" smtClean="0"/>
              <a:t>yönelik</a:t>
            </a:r>
            <a:r>
              <a:rPr lang="en-US" sz="2400" dirty="0" smtClean="0"/>
              <a:t> </a:t>
            </a:r>
            <a:r>
              <a:rPr lang="en-US" sz="2400" dirty="0" err="1" smtClean="0"/>
              <a:t>canlandırmalar</a:t>
            </a:r>
            <a:r>
              <a:rPr lang="en-US" sz="2400" dirty="0" smtClean="0"/>
              <a:t> </a:t>
            </a:r>
            <a:r>
              <a:rPr lang="tr-TR" sz="2400" dirty="0" smtClean="0"/>
              <a:t> </a:t>
            </a:r>
            <a:r>
              <a:rPr lang="en-US" sz="2400" dirty="0" err="1" smtClean="0"/>
              <a:t>yapabilirler</a:t>
            </a:r>
            <a:r>
              <a:rPr lang="en-US" sz="2400" dirty="0" smtClean="0"/>
              <a:t> </a:t>
            </a:r>
            <a:r>
              <a:rPr lang="tr-TR" sz="2400" dirty="0" smtClean="0"/>
              <a:t> </a:t>
            </a:r>
            <a:r>
              <a:rPr lang="en-US" sz="2400" dirty="0" err="1" smtClean="0"/>
              <a:t>ve</a:t>
            </a:r>
            <a:r>
              <a:rPr lang="en-US" sz="2400" dirty="0" smtClean="0"/>
              <a:t> </a:t>
            </a:r>
            <a:r>
              <a:rPr lang="en-US" sz="2400" dirty="0" err="1" smtClean="0"/>
              <a:t>sürekli</a:t>
            </a:r>
            <a:r>
              <a:rPr lang="en-US" sz="2400" dirty="0" smtClean="0"/>
              <a:t> </a:t>
            </a:r>
            <a:r>
              <a:rPr lang="en-US" sz="2400" dirty="0" err="1" smtClean="0"/>
              <a:t>bir</a:t>
            </a:r>
            <a:r>
              <a:rPr lang="en-US" sz="2400" dirty="0" smtClean="0"/>
              <a:t> </a:t>
            </a:r>
            <a:r>
              <a:rPr lang="en-US" sz="2400" dirty="0" err="1" smtClean="0"/>
              <a:t>yetişkin</a:t>
            </a:r>
            <a:r>
              <a:rPr lang="en-US" sz="2400" dirty="0" smtClean="0"/>
              <a:t> </a:t>
            </a:r>
            <a:r>
              <a:rPr lang="en-US" sz="2400" dirty="0" err="1" smtClean="0"/>
              <a:t>ile</a:t>
            </a:r>
            <a:r>
              <a:rPr lang="en-US" sz="2400" dirty="0" smtClean="0"/>
              <a:t> </a:t>
            </a:r>
            <a:r>
              <a:rPr lang="en-US" sz="2400" dirty="0" err="1" smtClean="0"/>
              <a:t>birlikte</a:t>
            </a:r>
            <a:r>
              <a:rPr lang="en-US" sz="2400" dirty="0" smtClean="0"/>
              <a:t> </a:t>
            </a:r>
            <a:r>
              <a:rPr lang="en-US" sz="2400" dirty="0" err="1" smtClean="0"/>
              <a:t>olmak</a:t>
            </a:r>
            <a:r>
              <a:rPr lang="en-US" sz="2400" dirty="0" smtClean="0"/>
              <a:t> </a:t>
            </a:r>
            <a:r>
              <a:rPr lang="en-US" sz="2400" dirty="0" err="1" smtClean="0"/>
              <a:t>isteyebilirler</a:t>
            </a:r>
            <a:r>
              <a:rPr lang="en-US" sz="2400" dirty="0" smtClean="0"/>
              <a:t>.</a:t>
            </a:r>
            <a:endParaRPr lang="tr-TR" sz="2400" dirty="0" smtClean="0"/>
          </a:p>
          <a:p>
            <a:pPr lvl="0"/>
            <a:r>
              <a:rPr lang="en-US" sz="2400" dirty="0" err="1" smtClean="0"/>
              <a:t>Yaşanan</a:t>
            </a:r>
            <a:r>
              <a:rPr lang="en-US" sz="2400" dirty="0" smtClean="0"/>
              <a:t> </a:t>
            </a:r>
            <a:r>
              <a:rPr lang="en-US" sz="2400" dirty="0" err="1" smtClean="0"/>
              <a:t>olay</a:t>
            </a:r>
            <a:r>
              <a:rPr lang="en-US" sz="2400" dirty="0" smtClean="0"/>
              <a:t> </a:t>
            </a:r>
            <a:r>
              <a:rPr lang="en-US" sz="2400" dirty="0" err="1" smtClean="0"/>
              <a:t>sonrası</a:t>
            </a:r>
            <a:r>
              <a:rPr lang="en-US" sz="2400" dirty="0" smtClean="0"/>
              <a:t> </a:t>
            </a:r>
            <a:r>
              <a:rPr lang="en-US" sz="2400" dirty="0" err="1" smtClean="0"/>
              <a:t>bir</a:t>
            </a:r>
            <a:r>
              <a:rPr lang="en-US" sz="2400" dirty="0" smtClean="0"/>
              <a:t> </a:t>
            </a:r>
            <a:r>
              <a:rPr lang="en-US" sz="2400" dirty="0" err="1" smtClean="0"/>
              <a:t>kayıp</a:t>
            </a:r>
            <a:r>
              <a:rPr lang="en-US" sz="2400" dirty="0" smtClean="0"/>
              <a:t> </a:t>
            </a:r>
            <a:r>
              <a:rPr lang="en-US" sz="2400" dirty="0" err="1" smtClean="0"/>
              <a:t>söz</a:t>
            </a:r>
            <a:r>
              <a:rPr lang="en-US" sz="2400" dirty="0" smtClean="0"/>
              <a:t> </a:t>
            </a:r>
            <a:r>
              <a:rPr lang="en-US" sz="2400" dirty="0" err="1" smtClean="0"/>
              <a:t>konusu</a:t>
            </a:r>
            <a:r>
              <a:rPr lang="en-US" sz="2400" dirty="0" smtClean="0"/>
              <a:t> </a:t>
            </a:r>
            <a:r>
              <a:rPr lang="en-US" sz="2400" dirty="0" err="1" smtClean="0"/>
              <a:t>ise</a:t>
            </a:r>
            <a:r>
              <a:rPr lang="en-US" sz="2400" dirty="0" smtClean="0"/>
              <a:t> </a:t>
            </a:r>
            <a:r>
              <a:rPr lang="en-US" sz="2400" dirty="0" err="1" smtClean="0"/>
              <a:t>çocuklar</a:t>
            </a:r>
            <a:r>
              <a:rPr lang="en-US" sz="2400" dirty="0" smtClean="0"/>
              <a:t> </a:t>
            </a:r>
            <a:r>
              <a:rPr lang="en-US" sz="2400" dirty="0" err="1" smtClean="0"/>
              <a:t>ölümün</a:t>
            </a:r>
            <a:r>
              <a:rPr lang="en-US" sz="2400" dirty="0" smtClean="0"/>
              <a:t> ne </a:t>
            </a:r>
            <a:r>
              <a:rPr lang="en-US" sz="2400" dirty="0" err="1" smtClean="0"/>
              <a:t>anlama</a:t>
            </a:r>
            <a:r>
              <a:rPr lang="en-US" sz="2400" dirty="0" smtClean="0"/>
              <a:t> </a:t>
            </a:r>
            <a:r>
              <a:rPr lang="en-US" sz="2400" dirty="0" err="1" smtClean="0"/>
              <a:t>geldiğini</a:t>
            </a:r>
            <a:r>
              <a:rPr lang="en-US" sz="2400" dirty="0" smtClean="0"/>
              <a:t> </a:t>
            </a:r>
            <a:r>
              <a:rPr lang="en-US" sz="2400" dirty="0" err="1" smtClean="0"/>
              <a:t>bilirler</a:t>
            </a:r>
            <a:r>
              <a:rPr lang="en-US" sz="2400" dirty="0" smtClean="0"/>
              <a:t>/</a:t>
            </a:r>
            <a:r>
              <a:rPr lang="en-US" sz="2400" dirty="0" err="1" smtClean="0"/>
              <a:t>tahmin</a:t>
            </a:r>
            <a:r>
              <a:rPr lang="en-US" sz="2400" dirty="0" smtClean="0"/>
              <a:t> </a:t>
            </a:r>
            <a:r>
              <a:rPr lang="en-US" sz="2400" dirty="0" err="1" smtClean="0"/>
              <a:t>ederler</a:t>
            </a:r>
            <a:r>
              <a:rPr lang="en-US" sz="2400" dirty="0" smtClean="0"/>
              <a:t> </a:t>
            </a:r>
            <a:r>
              <a:rPr lang="en-US" sz="2400" dirty="0" err="1" smtClean="0"/>
              <a:t>fakat</a:t>
            </a:r>
            <a:r>
              <a:rPr lang="en-US" sz="2400" dirty="0" smtClean="0"/>
              <a:t> </a:t>
            </a:r>
            <a:r>
              <a:rPr lang="en-US" sz="2400" dirty="0" err="1" smtClean="0"/>
              <a:t>geri</a:t>
            </a:r>
            <a:r>
              <a:rPr lang="en-US" sz="2400" dirty="0" smtClean="0"/>
              <a:t> </a:t>
            </a:r>
            <a:r>
              <a:rPr lang="en-US" sz="2400" dirty="0" err="1" smtClean="0"/>
              <a:t>döndürülebilir</a:t>
            </a:r>
            <a:r>
              <a:rPr lang="en-US" sz="2400" dirty="0" smtClean="0"/>
              <a:t> </a:t>
            </a:r>
            <a:r>
              <a:rPr lang="en-US" sz="2400" dirty="0" err="1" smtClean="0"/>
              <a:t>düşüncesine</a:t>
            </a:r>
            <a:r>
              <a:rPr lang="en-US" sz="2400" dirty="0" smtClean="0"/>
              <a:t> de </a:t>
            </a:r>
            <a:r>
              <a:rPr lang="en-US" sz="2400" dirty="0" err="1" smtClean="0"/>
              <a:t>sahiptirler</a:t>
            </a:r>
            <a:r>
              <a:rPr lang="tr-TR" sz="2400" dirty="0" smtClean="0"/>
              <a:t>.</a:t>
            </a:r>
          </a:p>
          <a:p>
            <a:r>
              <a:rPr lang="en-US" sz="2400" dirty="0" err="1" smtClean="0"/>
              <a:t>Davranışlarında</a:t>
            </a:r>
            <a:r>
              <a:rPr lang="en-US" sz="2400" dirty="0" smtClean="0"/>
              <a:t> </a:t>
            </a:r>
            <a:r>
              <a:rPr lang="en-US" sz="2400" dirty="0" err="1" smtClean="0"/>
              <a:t>yaşça</a:t>
            </a:r>
            <a:r>
              <a:rPr lang="en-US" sz="2400" dirty="0" smtClean="0"/>
              <a:t> </a:t>
            </a:r>
            <a:r>
              <a:rPr lang="en-US" sz="2400" dirty="0" err="1" smtClean="0"/>
              <a:t>gerileme</a:t>
            </a:r>
            <a:r>
              <a:rPr lang="en-US" sz="2400" dirty="0" smtClean="0"/>
              <a:t> </a:t>
            </a:r>
            <a:r>
              <a:rPr lang="en-US" sz="2400" dirty="0" err="1" smtClean="0"/>
              <a:t>olabilir</a:t>
            </a:r>
            <a:r>
              <a:rPr lang="en-US" sz="2400" dirty="0" smtClean="0"/>
              <a:t> </a:t>
            </a:r>
            <a:r>
              <a:rPr lang="en-US" sz="2400" dirty="0" err="1" smtClean="0"/>
              <a:t>ve</a:t>
            </a:r>
            <a:r>
              <a:rPr lang="en-US" sz="2400" dirty="0" smtClean="0"/>
              <a:t> belli </a:t>
            </a:r>
            <a:r>
              <a:rPr lang="en-US" sz="2400" dirty="0" err="1" smtClean="0"/>
              <a:t>ritüelleri</a:t>
            </a:r>
            <a:r>
              <a:rPr lang="en-US" sz="2400" dirty="0" smtClean="0"/>
              <a:t> </a:t>
            </a:r>
            <a:r>
              <a:rPr lang="en-US" sz="2400" dirty="0" err="1" smtClean="0"/>
              <a:t>tekrarlama</a:t>
            </a:r>
            <a:r>
              <a:rPr lang="en-US" sz="2400" dirty="0" smtClean="0"/>
              <a:t> </a:t>
            </a:r>
            <a:r>
              <a:rPr lang="en-US" sz="2400" dirty="0" err="1" smtClean="0"/>
              <a:t>söz</a:t>
            </a:r>
            <a:r>
              <a:rPr lang="en-US" sz="2400" dirty="0" smtClean="0"/>
              <a:t> </a:t>
            </a:r>
            <a:r>
              <a:rPr lang="en-US" sz="2400" dirty="0" err="1" smtClean="0"/>
              <a:t>konusudur</a:t>
            </a:r>
            <a:r>
              <a:rPr lang="en-US" sz="2400" dirty="0" smtClean="0"/>
              <a:t>.</a:t>
            </a:r>
            <a:endParaRPr lang="tr-TR" sz="2400" dirty="0" smtClean="0"/>
          </a:p>
          <a:p>
            <a:pPr lvl="0"/>
            <a:endParaRPr lang="tr-TR" sz="2400" dirty="0" smtClean="0"/>
          </a:p>
          <a:p>
            <a:endParaRPr lang="tr-TR"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404664"/>
            <a:ext cx="8229600" cy="1152128"/>
          </a:xfrm>
        </p:spPr>
        <p:txBody>
          <a:bodyPr>
            <a:normAutofit/>
          </a:bodyPr>
          <a:lstStyle/>
          <a:p>
            <a:pPr algn="ctr"/>
            <a:r>
              <a:rPr lang="en-US" sz="3600" dirty="0" err="1" smtClean="0"/>
              <a:t>Doğal</a:t>
            </a:r>
            <a:r>
              <a:rPr lang="en-US" sz="3600" dirty="0" smtClean="0"/>
              <a:t> </a:t>
            </a:r>
            <a:r>
              <a:rPr lang="en-US" sz="3600" dirty="0" err="1" smtClean="0"/>
              <a:t>Afet</a:t>
            </a:r>
            <a:r>
              <a:rPr lang="en-US" sz="3600" dirty="0" smtClean="0"/>
              <a:t> </a:t>
            </a:r>
            <a:r>
              <a:rPr lang="en-US" sz="3600" dirty="0" err="1" smtClean="0"/>
              <a:t>Travmasının</a:t>
            </a:r>
            <a:r>
              <a:rPr lang="en-US" sz="3600" dirty="0" smtClean="0"/>
              <a:t> </a:t>
            </a:r>
            <a:r>
              <a:rPr lang="en-US" sz="3600" dirty="0" err="1" smtClean="0"/>
              <a:t>Önlenmesinde</a:t>
            </a:r>
            <a:r>
              <a:rPr lang="en-US" sz="3600" dirty="0" smtClean="0"/>
              <a:t> </a:t>
            </a:r>
            <a:r>
              <a:rPr lang="en-US" sz="3600" dirty="0" err="1" smtClean="0"/>
              <a:t>Yapılması</a:t>
            </a:r>
            <a:r>
              <a:rPr lang="en-US" sz="3600" dirty="0" smtClean="0"/>
              <a:t> </a:t>
            </a:r>
            <a:r>
              <a:rPr lang="en-US" sz="3600" dirty="0" err="1" smtClean="0"/>
              <a:t>Gerekenler</a:t>
            </a:r>
            <a:endParaRPr lang="tr-TR" sz="3600" dirty="0"/>
          </a:p>
        </p:txBody>
      </p:sp>
      <p:sp>
        <p:nvSpPr>
          <p:cNvPr id="3" name="2 İçerik Yer Tutucusu"/>
          <p:cNvSpPr>
            <a:spLocks noGrp="1"/>
          </p:cNvSpPr>
          <p:nvPr>
            <p:ph idx="1"/>
          </p:nvPr>
        </p:nvSpPr>
        <p:spPr>
          <a:xfrm>
            <a:off x="457200" y="1700808"/>
            <a:ext cx="8229600" cy="4680520"/>
          </a:xfrm>
        </p:spPr>
        <p:txBody>
          <a:bodyPr>
            <a:normAutofit/>
          </a:bodyPr>
          <a:lstStyle/>
          <a:p>
            <a:pPr lvl="1"/>
            <a:r>
              <a:rPr lang="en-US" sz="2200" dirty="0" err="1" smtClean="0"/>
              <a:t>Öncelikle</a:t>
            </a:r>
            <a:r>
              <a:rPr lang="en-US" sz="2200" dirty="0" smtClean="0"/>
              <a:t> </a:t>
            </a:r>
            <a:r>
              <a:rPr lang="en-US" sz="2200" dirty="0" err="1" smtClean="0"/>
              <a:t>öğrencilerin</a:t>
            </a:r>
            <a:r>
              <a:rPr lang="en-US" sz="2200" dirty="0" smtClean="0"/>
              <a:t> </a:t>
            </a:r>
            <a:r>
              <a:rPr lang="en-US" sz="2200" dirty="0" err="1" smtClean="0"/>
              <a:t>kendilerini</a:t>
            </a:r>
            <a:r>
              <a:rPr lang="en-US" sz="2200" dirty="0" smtClean="0"/>
              <a:t> </a:t>
            </a:r>
            <a:r>
              <a:rPr lang="en-US" sz="2200" dirty="0" err="1" smtClean="0"/>
              <a:t>güvende</a:t>
            </a:r>
            <a:r>
              <a:rPr lang="en-US" sz="2200" dirty="0" smtClean="0"/>
              <a:t> </a:t>
            </a:r>
            <a:r>
              <a:rPr lang="en-US" sz="2200" dirty="0" err="1" smtClean="0"/>
              <a:t>hissetmelerini</a:t>
            </a:r>
            <a:r>
              <a:rPr lang="en-US" sz="2200" dirty="0" smtClean="0"/>
              <a:t> </a:t>
            </a:r>
            <a:r>
              <a:rPr lang="en-US" sz="2200" dirty="0" err="1" smtClean="0"/>
              <a:t>sağla</a:t>
            </a:r>
            <a:r>
              <a:rPr lang="en-US" sz="2200" dirty="0" smtClean="0"/>
              <a:t>- </a:t>
            </a:r>
            <a:r>
              <a:rPr lang="en-US" sz="2200" dirty="0" err="1" smtClean="0"/>
              <a:t>malı</a:t>
            </a:r>
            <a:r>
              <a:rPr lang="en-US" sz="2200" dirty="0" smtClean="0"/>
              <a:t> </a:t>
            </a:r>
            <a:r>
              <a:rPr lang="en-US" sz="2200" dirty="0" err="1" smtClean="0"/>
              <a:t>ve</a:t>
            </a:r>
            <a:r>
              <a:rPr lang="en-US" sz="2200" dirty="0" smtClean="0"/>
              <a:t> </a:t>
            </a:r>
            <a:r>
              <a:rPr lang="en-US" sz="2200" dirty="0" err="1" smtClean="0"/>
              <a:t>yaşadıkları</a:t>
            </a:r>
            <a:r>
              <a:rPr lang="en-US" sz="2200" dirty="0" smtClean="0"/>
              <a:t> </a:t>
            </a:r>
            <a:r>
              <a:rPr lang="en-US" sz="2200" dirty="0" err="1" smtClean="0"/>
              <a:t>durumla</a:t>
            </a:r>
            <a:r>
              <a:rPr lang="en-US" sz="2200" dirty="0" smtClean="0"/>
              <a:t> </a:t>
            </a:r>
            <a:r>
              <a:rPr lang="en-US" sz="2200" dirty="0" err="1" smtClean="0"/>
              <a:t>ilgili</a:t>
            </a:r>
            <a:r>
              <a:rPr lang="en-US" sz="2200" dirty="0" smtClean="0"/>
              <a:t> </a:t>
            </a:r>
            <a:r>
              <a:rPr lang="en-US" sz="2200" dirty="0" err="1" smtClean="0"/>
              <a:t>kendilerine</a:t>
            </a:r>
            <a:r>
              <a:rPr lang="en-US" sz="2200" dirty="0" smtClean="0"/>
              <a:t> </a:t>
            </a:r>
            <a:r>
              <a:rPr lang="en-US" sz="2200" dirty="0" err="1" smtClean="0"/>
              <a:t>destek</a:t>
            </a:r>
            <a:r>
              <a:rPr lang="en-US" sz="2200" dirty="0" smtClean="0"/>
              <a:t> </a:t>
            </a:r>
            <a:r>
              <a:rPr lang="en-US" sz="2200" dirty="0" err="1" smtClean="0"/>
              <a:t>oldukları</a:t>
            </a:r>
            <a:r>
              <a:rPr lang="en-US" sz="2200" dirty="0" smtClean="0"/>
              <a:t> </a:t>
            </a:r>
            <a:r>
              <a:rPr lang="en-US" sz="2200" dirty="0" err="1" smtClean="0"/>
              <a:t>hissettiril-melidir</a:t>
            </a:r>
            <a:r>
              <a:rPr lang="en-US" sz="2200" dirty="0" smtClean="0"/>
              <a:t>.</a:t>
            </a:r>
            <a:endParaRPr lang="tr-TR" sz="2200" dirty="0" smtClean="0"/>
          </a:p>
          <a:p>
            <a:pPr lvl="1"/>
            <a:r>
              <a:rPr lang="en-US" sz="2200" dirty="0" err="1" smtClean="0"/>
              <a:t>Yaşadıkları</a:t>
            </a:r>
            <a:r>
              <a:rPr lang="en-US" sz="2200" dirty="0" smtClean="0"/>
              <a:t> </a:t>
            </a:r>
            <a:r>
              <a:rPr lang="en-US" sz="2200" dirty="0" err="1" smtClean="0"/>
              <a:t>olaydan</a:t>
            </a:r>
            <a:r>
              <a:rPr lang="en-US" sz="2200" dirty="0" smtClean="0"/>
              <a:t> </a:t>
            </a:r>
            <a:r>
              <a:rPr lang="en-US" sz="2200" dirty="0" err="1" smtClean="0"/>
              <a:t>etkilenebileceklerinin</a:t>
            </a:r>
            <a:r>
              <a:rPr lang="en-US" sz="2200" dirty="0" smtClean="0"/>
              <a:t> </a:t>
            </a:r>
            <a:r>
              <a:rPr lang="en-US" sz="2200" dirty="0" err="1" smtClean="0"/>
              <a:t>farkına</a:t>
            </a:r>
            <a:r>
              <a:rPr lang="en-US" sz="2200" dirty="0" smtClean="0"/>
              <a:t> </a:t>
            </a:r>
            <a:r>
              <a:rPr lang="en-US" sz="2200" dirty="0" err="1" smtClean="0"/>
              <a:t>varmaları</a:t>
            </a:r>
            <a:r>
              <a:rPr lang="en-US" sz="2200" dirty="0" smtClean="0"/>
              <a:t> </a:t>
            </a:r>
            <a:r>
              <a:rPr lang="en-US" sz="2200" dirty="0" err="1" smtClean="0"/>
              <a:t>sağla-narak</a:t>
            </a:r>
            <a:r>
              <a:rPr lang="en-US" sz="2200" dirty="0" smtClean="0"/>
              <a:t> </a:t>
            </a:r>
            <a:r>
              <a:rPr lang="en-US" sz="2200" dirty="0" err="1" smtClean="0"/>
              <a:t>birtakım</a:t>
            </a:r>
            <a:r>
              <a:rPr lang="en-US" sz="2200" dirty="0" smtClean="0"/>
              <a:t> </a:t>
            </a:r>
            <a:r>
              <a:rPr lang="en-US" sz="2200" dirty="0" err="1" smtClean="0"/>
              <a:t>fizyolojik</a:t>
            </a:r>
            <a:r>
              <a:rPr lang="en-US" sz="2200" dirty="0" smtClean="0"/>
              <a:t> </a:t>
            </a:r>
            <a:r>
              <a:rPr lang="en-US" sz="2200" dirty="0" err="1" smtClean="0"/>
              <a:t>tepkiler</a:t>
            </a:r>
            <a:r>
              <a:rPr lang="en-US" sz="2200" dirty="0" smtClean="0"/>
              <a:t>, </a:t>
            </a:r>
            <a:r>
              <a:rPr lang="en-US" sz="2200" dirty="0" err="1" smtClean="0"/>
              <a:t>duygu</a:t>
            </a:r>
            <a:r>
              <a:rPr lang="en-US" sz="2200" dirty="0" smtClean="0"/>
              <a:t>, </a:t>
            </a:r>
            <a:r>
              <a:rPr lang="en-US" sz="2200" dirty="0" err="1" smtClean="0"/>
              <a:t>düşünce</a:t>
            </a:r>
            <a:r>
              <a:rPr lang="en-US" sz="2200" dirty="0" smtClean="0"/>
              <a:t> </a:t>
            </a:r>
            <a:r>
              <a:rPr lang="en-US" sz="2200" dirty="0" err="1" smtClean="0"/>
              <a:t>ve</a:t>
            </a:r>
            <a:r>
              <a:rPr lang="en-US" sz="2200" dirty="0" smtClean="0"/>
              <a:t> </a:t>
            </a:r>
            <a:r>
              <a:rPr lang="en-US" sz="2200" dirty="0" err="1" smtClean="0"/>
              <a:t>davranışsal</a:t>
            </a:r>
            <a:r>
              <a:rPr lang="en-US" sz="2200" dirty="0" smtClean="0"/>
              <a:t> </a:t>
            </a:r>
            <a:r>
              <a:rPr lang="en-US" sz="2200" dirty="0" err="1" smtClean="0"/>
              <a:t>değişimler</a:t>
            </a:r>
            <a:r>
              <a:rPr lang="en-US" sz="2200" dirty="0" smtClean="0"/>
              <a:t> </a:t>
            </a:r>
            <a:r>
              <a:rPr lang="en-US" sz="2200" dirty="0" err="1" smtClean="0"/>
              <a:t>gösterebilecekleri</a:t>
            </a:r>
            <a:r>
              <a:rPr lang="en-US" sz="2200" dirty="0" smtClean="0"/>
              <a:t> </a:t>
            </a:r>
            <a:r>
              <a:rPr lang="en-US" sz="2200" dirty="0" err="1" smtClean="0"/>
              <a:t>ve</a:t>
            </a:r>
            <a:r>
              <a:rPr lang="en-US" sz="2200" dirty="0" smtClean="0"/>
              <a:t> </a:t>
            </a:r>
            <a:r>
              <a:rPr lang="en-US" sz="2200" dirty="0" err="1" smtClean="0"/>
              <a:t>bunları</a:t>
            </a:r>
            <a:r>
              <a:rPr lang="en-US" sz="2200" dirty="0" smtClean="0"/>
              <a:t> </a:t>
            </a:r>
            <a:r>
              <a:rPr lang="en-US" sz="2200" dirty="0" err="1" smtClean="0"/>
              <a:t>açığa</a:t>
            </a:r>
            <a:r>
              <a:rPr lang="en-US" sz="2200" dirty="0" smtClean="0"/>
              <a:t> </a:t>
            </a:r>
            <a:r>
              <a:rPr lang="en-US" sz="2200" dirty="0" err="1" smtClean="0"/>
              <a:t>çıkarmalarının</a:t>
            </a:r>
            <a:r>
              <a:rPr lang="en-US" sz="2200" dirty="0" smtClean="0"/>
              <a:t> </a:t>
            </a:r>
            <a:r>
              <a:rPr lang="en-US" sz="2200" dirty="0" err="1" smtClean="0"/>
              <a:t>normalleşme</a:t>
            </a:r>
            <a:r>
              <a:rPr lang="en-US" sz="2200" dirty="0" smtClean="0"/>
              <a:t> </a:t>
            </a:r>
            <a:r>
              <a:rPr lang="en-US" sz="2200" dirty="0" err="1" smtClean="0"/>
              <a:t>sürecinde</a:t>
            </a:r>
            <a:r>
              <a:rPr lang="en-US" sz="2200" dirty="0" smtClean="0"/>
              <a:t> </a:t>
            </a:r>
            <a:r>
              <a:rPr lang="en-US" sz="2200" dirty="0" err="1" smtClean="0"/>
              <a:t>gerekliliği</a:t>
            </a:r>
            <a:r>
              <a:rPr lang="en-US" sz="2200" dirty="0" smtClean="0"/>
              <a:t> </a:t>
            </a:r>
            <a:r>
              <a:rPr lang="en-US" sz="2200" dirty="0" err="1" smtClean="0"/>
              <a:t>ifade</a:t>
            </a:r>
            <a:r>
              <a:rPr lang="en-US" sz="2200" dirty="0" smtClean="0"/>
              <a:t> </a:t>
            </a:r>
            <a:r>
              <a:rPr lang="en-US" sz="2200" dirty="0" err="1" smtClean="0"/>
              <a:t>edilmelidir</a:t>
            </a:r>
            <a:r>
              <a:rPr lang="en-US" sz="2200" dirty="0" smtClean="0"/>
              <a:t>.</a:t>
            </a:r>
            <a:endParaRPr lang="tr-TR" sz="2200" dirty="0" smtClean="0"/>
          </a:p>
          <a:p>
            <a:pPr lvl="1"/>
            <a:r>
              <a:rPr lang="en-US" sz="2200" dirty="0" err="1" smtClean="0"/>
              <a:t>Olaydan</a:t>
            </a:r>
            <a:r>
              <a:rPr lang="en-US" sz="2200" dirty="0" smtClean="0"/>
              <a:t> </a:t>
            </a:r>
            <a:r>
              <a:rPr lang="en-US" sz="2200" dirty="0" err="1" smtClean="0"/>
              <a:t>kendisininde</a:t>
            </a:r>
            <a:r>
              <a:rPr lang="en-US" sz="2200" dirty="0" smtClean="0"/>
              <a:t> </a:t>
            </a:r>
            <a:r>
              <a:rPr lang="en-US" sz="2200" dirty="0" err="1" smtClean="0"/>
              <a:t>etkilendiğini</a:t>
            </a:r>
            <a:r>
              <a:rPr lang="en-US" sz="2200" dirty="0" smtClean="0"/>
              <a:t> </a:t>
            </a:r>
            <a:r>
              <a:rPr lang="en-US" sz="2200" dirty="0" err="1" smtClean="0"/>
              <a:t>veya</a:t>
            </a:r>
            <a:r>
              <a:rPr lang="en-US" sz="2200" dirty="0" smtClean="0"/>
              <a:t> </a:t>
            </a:r>
            <a:r>
              <a:rPr lang="en-US" sz="2200" dirty="0" err="1" smtClean="0"/>
              <a:t>etkilenebileceğini</a:t>
            </a:r>
            <a:r>
              <a:rPr lang="en-US" sz="2200" dirty="0" smtClean="0"/>
              <a:t> </a:t>
            </a:r>
            <a:r>
              <a:rPr lang="en-US" sz="2200" dirty="0" err="1" smtClean="0"/>
              <a:t>öğretmen</a:t>
            </a:r>
            <a:r>
              <a:rPr lang="en-US" sz="2200" dirty="0" smtClean="0"/>
              <a:t> de </a:t>
            </a:r>
            <a:r>
              <a:rPr lang="en-US" sz="2200" dirty="0" err="1" smtClean="0"/>
              <a:t>açıkca</a:t>
            </a:r>
            <a:r>
              <a:rPr lang="en-US" sz="2200" dirty="0" smtClean="0"/>
              <a:t> </a:t>
            </a:r>
            <a:r>
              <a:rPr lang="en-US" sz="2200" dirty="0" err="1" smtClean="0"/>
              <a:t>dile</a:t>
            </a:r>
            <a:r>
              <a:rPr lang="en-US" sz="2200" dirty="0" smtClean="0"/>
              <a:t> </a:t>
            </a:r>
            <a:r>
              <a:rPr lang="en-US" sz="2200" dirty="0" err="1" smtClean="0"/>
              <a:t>getirip</a:t>
            </a:r>
            <a:r>
              <a:rPr lang="en-US" sz="2200" dirty="0" smtClean="0"/>
              <a:t> </a:t>
            </a:r>
            <a:r>
              <a:rPr lang="en-US" sz="2200" dirty="0" err="1" smtClean="0"/>
              <a:t>duygu</a:t>
            </a:r>
            <a:r>
              <a:rPr lang="en-US" sz="2200" dirty="0" smtClean="0"/>
              <a:t>, </a:t>
            </a:r>
            <a:r>
              <a:rPr lang="en-US" sz="2200" dirty="0" err="1" smtClean="0"/>
              <a:t>düşünce</a:t>
            </a:r>
            <a:r>
              <a:rPr lang="en-US" sz="2200" dirty="0" smtClean="0"/>
              <a:t> </a:t>
            </a:r>
            <a:r>
              <a:rPr lang="en-US" sz="2200" dirty="0" err="1" smtClean="0"/>
              <a:t>ve</a:t>
            </a:r>
            <a:r>
              <a:rPr lang="en-US" sz="2200" dirty="0" smtClean="0"/>
              <a:t> </a:t>
            </a:r>
            <a:r>
              <a:rPr lang="en-US" sz="2200" dirty="0" err="1" smtClean="0"/>
              <a:t>davranışlarını</a:t>
            </a:r>
            <a:r>
              <a:rPr lang="en-US" sz="2200" dirty="0" smtClean="0"/>
              <a:t> </a:t>
            </a:r>
            <a:r>
              <a:rPr lang="en-US" sz="2200" dirty="0" err="1" smtClean="0"/>
              <a:t>paylaşmalıdır</a:t>
            </a:r>
            <a:r>
              <a:rPr lang="en-US" sz="2200" dirty="0" smtClean="0"/>
              <a:t>.</a:t>
            </a:r>
            <a:endParaRPr lang="tr-TR" sz="2200" dirty="0" smtClean="0"/>
          </a:p>
          <a:p>
            <a:endParaRPr lang="tr-TR"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404664"/>
            <a:ext cx="8229600" cy="1224136"/>
          </a:xfrm>
        </p:spPr>
        <p:txBody>
          <a:bodyPr>
            <a:normAutofit/>
          </a:bodyPr>
          <a:lstStyle/>
          <a:p>
            <a:pPr algn="ctr"/>
            <a:r>
              <a:rPr lang="en-US" sz="3600" dirty="0" err="1" smtClean="0"/>
              <a:t>Doğal</a:t>
            </a:r>
            <a:r>
              <a:rPr lang="en-US" sz="3600" dirty="0" smtClean="0"/>
              <a:t> </a:t>
            </a:r>
            <a:r>
              <a:rPr lang="en-US" sz="3600" dirty="0" err="1" smtClean="0"/>
              <a:t>Afet</a:t>
            </a:r>
            <a:r>
              <a:rPr lang="en-US" sz="3600" dirty="0" smtClean="0"/>
              <a:t> </a:t>
            </a:r>
            <a:r>
              <a:rPr lang="en-US" sz="3600" dirty="0" err="1" smtClean="0"/>
              <a:t>Travmasının</a:t>
            </a:r>
            <a:r>
              <a:rPr lang="en-US" sz="3600" dirty="0" smtClean="0"/>
              <a:t> </a:t>
            </a:r>
            <a:r>
              <a:rPr lang="en-US" sz="3600" dirty="0" err="1" smtClean="0"/>
              <a:t>Önlenmesinde</a:t>
            </a:r>
            <a:r>
              <a:rPr lang="en-US" sz="3600" dirty="0" smtClean="0"/>
              <a:t> </a:t>
            </a:r>
            <a:r>
              <a:rPr lang="en-US" sz="3600" dirty="0" err="1" smtClean="0"/>
              <a:t>Yapılması</a:t>
            </a:r>
            <a:r>
              <a:rPr lang="en-US" sz="3600" dirty="0" smtClean="0"/>
              <a:t> </a:t>
            </a:r>
            <a:r>
              <a:rPr lang="en-US" sz="3600" dirty="0" err="1" smtClean="0"/>
              <a:t>Gerekenler</a:t>
            </a:r>
            <a:endParaRPr lang="tr-TR" sz="3600" dirty="0"/>
          </a:p>
        </p:txBody>
      </p:sp>
      <p:sp>
        <p:nvSpPr>
          <p:cNvPr id="3" name="2 İçerik Yer Tutucusu"/>
          <p:cNvSpPr>
            <a:spLocks noGrp="1"/>
          </p:cNvSpPr>
          <p:nvPr>
            <p:ph idx="1"/>
          </p:nvPr>
        </p:nvSpPr>
        <p:spPr>
          <a:xfrm>
            <a:off x="467544" y="1916832"/>
            <a:ext cx="8229600" cy="4248472"/>
          </a:xfrm>
        </p:spPr>
        <p:txBody>
          <a:bodyPr>
            <a:normAutofit/>
          </a:bodyPr>
          <a:lstStyle/>
          <a:p>
            <a:pPr lvl="1"/>
            <a:r>
              <a:rPr lang="en-US" dirty="0" err="1" smtClean="0"/>
              <a:t>Bulunduğu</a:t>
            </a:r>
            <a:r>
              <a:rPr lang="en-US" dirty="0" smtClean="0"/>
              <a:t> </a:t>
            </a:r>
            <a:r>
              <a:rPr lang="en-US" dirty="0" err="1" smtClean="0"/>
              <a:t>bölgenin</a:t>
            </a:r>
            <a:r>
              <a:rPr lang="en-US" dirty="0" smtClean="0"/>
              <a:t> </a:t>
            </a:r>
            <a:r>
              <a:rPr lang="en-US" dirty="0" err="1" smtClean="0"/>
              <a:t>alışkanlıklarına</a:t>
            </a:r>
            <a:r>
              <a:rPr lang="en-US" dirty="0" smtClean="0"/>
              <a:t> </a:t>
            </a:r>
            <a:r>
              <a:rPr lang="en-US" dirty="0" err="1" smtClean="0"/>
              <a:t>göre</a:t>
            </a:r>
            <a:r>
              <a:rPr lang="en-US" dirty="0" smtClean="0"/>
              <a:t> </a:t>
            </a:r>
            <a:r>
              <a:rPr lang="en-US" dirty="0" err="1" smtClean="0"/>
              <a:t>onların</a:t>
            </a:r>
            <a:r>
              <a:rPr lang="en-US" dirty="0" smtClean="0"/>
              <a:t> </a:t>
            </a:r>
            <a:r>
              <a:rPr lang="en-US" dirty="0" err="1" smtClean="0"/>
              <a:t>anlayabileceği</a:t>
            </a:r>
            <a:r>
              <a:rPr lang="en-US" dirty="0" smtClean="0"/>
              <a:t> </a:t>
            </a:r>
            <a:r>
              <a:rPr lang="en-US" dirty="0" err="1" smtClean="0"/>
              <a:t>şekilde</a:t>
            </a:r>
            <a:r>
              <a:rPr lang="en-US" dirty="0" smtClean="0"/>
              <a:t> </a:t>
            </a:r>
            <a:r>
              <a:rPr lang="en-US" dirty="0" err="1" smtClean="0"/>
              <a:t>yaşanan</a:t>
            </a:r>
            <a:r>
              <a:rPr lang="en-US" dirty="0" smtClean="0"/>
              <a:t> </a:t>
            </a:r>
            <a:r>
              <a:rPr lang="en-US" dirty="0" err="1" smtClean="0"/>
              <a:t>olay</a:t>
            </a:r>
            <a:r>
              <a:rPr lang="en-US" dirty="0" smtClean="0"/>
              <a:t> </a:t>
            </a:r>
            <a:r>
              <a:rPr lang="tr-TR" dirty="0" smtClean="0"/>
              <a:t> </a:t>
            </a:r>
            <a:r>
              <a:rPr lang="en-US" dirty="0" err="1" smtClean="0"/>
              <a:t>ve</a:t>
            </a:r>
            <a:r>
              <a:rPr lang="en-US" dirty="0" smtClean="0"/>
              <a:t> </a:t>
            </a:r>
            <a:r>
              <a:rPr lang="en-US" dirty="0" err="1" smtClean="0"/>
              <a:t>kayıpla</a:t>
            </a:r>
            <a:r>
              <a:rPr lang="en-US" dirty="0" smtClean="0"/>
              <a:t> </a:t>
            </a:r>
            <a:r>
              <a:rPr lang="en-US" dirty="0" err="1" smtClean="0"/>
              <a:t>ilgili</a:t>
            </a:r>
            <a:r>
              <a:rPr lang="en-US" dirty="0" smtClean="0"/>
              <a:t> </a:t>
            </a:r>
            <a:r>
              <a:rPr lang="en-US" dirty="0" err="1" smtClean="0"/>
              <a:t>yapılacak</a:t>
            </a:r>
            <a:r>
              <a:rPr lang="en-US" dirty="0" smtClean="0"/>
              <a:t> </a:t>
            </a:r>
            <a:r>
              <a:rPr lang="en-US" dirty="0" err="1" smtClean="0"/>
              <a:t>olanlar</a:t>
            </a:r>
            <a:r>
              <a:rPr lang="en-US" dirty="0" smtClean="0"/>
              <a:t> </a:t>
            </a:r>
            <a:r>
              <a:rPr lang="en-US" dirty="0" err="1" smtClean="0"/>
              <a:t>ifade</a:t>
            </a:r>
            <a:r>
              <a:rPr lang="en-US" dirty="0" smtClean="0"/>
              <a:t> </a:t>
            </a:r>
            <a:r>
              <a:rPr lang="en-US" dirty="0" err="1" smtClean="0"/>
              <a:t>edilmelidir</a:t>
            </a:r>
            <a:r>
              <a:rPr lang="en-US" dirty="0" smtClean="0"/>
              <a:t> (</a:t>
            </a:r>
            <a:r>
              <a:rPr lang="en-US" dirty="0" err="1" smtClean="0"/>
              <a:t>baş</a:t>
            </a:r>
            <a:r>
              <a:rPr lang="en-US" dirty="0" smtClean="0"/>
              <a:t> </a:t>
            </a:r>
            <a:r>
              <a:rPr lang="en-US" dirty="0" err="1" smtClean="0"/>
              <a:t>sağlığı</a:t>
            </a:r>
            <a:r>
              <a:rPr lang="en-US" dirty="0" smtClean="0"/>
              <a:t> </a:t>
            </a:r>
            <a:r>
              <a:rPr lang="en-US" dirty="0" err="1" smtClean="0"/>
              <a:t>gibi</a:t>
            </a:r>
            <a:r>
              <a:rPr lang="en-US" dirty="0" smtClean="0"/>
              <a:t>).</a:t>
            </a:r>
            <a:endParaRPr lang="tr-TR" sz="3200" dirty="0" smtClean="0"/>
          </a:p>
          <a:p>
            <a:pPr lvl="1"/>
            <a:r>
              <a:rPr lang="en-US" dirty="0" err="1" smtClean="0"/>
              <a:t>Olayla</a:t>
            </a:r>
            <a:r>
              <a:rPr lang="en-US" dirty="0" smtClean="0"/>
              <a:t> </a:t>
            </a:r>
            <a:r>
              <a:rPr lang="en-US" dirty="0" err="1" smtClean="0"/>
              <a:t>ilgili</a:t>
            </a:r>
            <a:r>
              <a:rPr lang="en-US" dirty="0" smtClean="0"/>
              <a:t> </a:t>
            </a:r>
            <a:r>
              <a:rPr lang="en-US" dirty="0" err="1" smtClean="0"/>
              <a:t>bir</a:t>
            </a:r>
            <a:r>
              <a:rPr lang="en-US" dirty="0" smtClean="0"/>
              <a:t> durum, </a:t>
            </a:r>
            <a:r>
              <a:rPr lang="en-US" dirty="0" err="1" smtClean="0"/>
              <a:t>yaşantı</a:t>
            </a:r>
            <a:r>
              <a:rPr lang="en-US" dirty="0" smtClean="0"/>
              <a:t> </a:t>
            </a:r>
            <a:r>
              <a:rPr lang="en-US" dirty="0" err="1" smtClean="0"/>
              <a:t>veya</a:t>
            </a:r>
            <a:r>
              <a:rPr lang="en-US" dirty="0" smtClean="0"/>
              <a:t> </a:t>
            </a:r>
            <a:r>
              <a:rPr lang="en-US" dirty="0" err="1" smtClean="0"/>
              <a:t>anı</a:t>
            </a:r>
            <a:r>
              <a:rPr lang="en-US" dirty="0" smtClean="0"/>
              <a:t> </a:t>
            </a:r>
            <a:r>
              <a:rPr lang="en-US" dirty="0" err="1" smtClean="0"/>
              <a:t>şimdiki</a:t>
            </a:r>
            <a:r>
              <a:rPr lang="en-US" dirty="0" smtClean="0"/>
              <a:t> </a:t>
            </a:r>
            <a:r>
              <a:rPr lang="en-US" dirty="0" err="1" smtClean="0"/>
              <a:t>zaman</a:t>
            </a:r>
            <a:r>
              <a:rPr lang="en-US" dirty="0" smtClean="0"/>
              <a:t> </a:t>
            </a:r>
            <a:r>
              <a:rPr lang="en-US" dirty="0" err="1" smtClean="0"/>
              <a:t>ekleri</a:t>
            </a:r>
            <a:r>
              <a:rPr lang="en-US" dirty="0" smtClean="0"/>
              <a:t> </a:t>
            </a:r>
            <a:r>
              <a:rPr lang="en-US" dirty="0" err="1" smtClean="0"/>
              <a:t>ile</a:t>
            </a:r>
            <a:r>
              <a:rPr lang="en-US" dirty="0" smtClean="0"/>
              <a:t> </a:t>
            </a:r>
            <a:r>
              <a:rPr lang="en-US" dirty="0" err="1" smtClean="0"/>
              <a:t>değil</a:t>
            </a:r>
            <a:r>
              <a:rPr lang="en-US" dirty="0" smtClean="0"/>
              <a:t> de </a:t>
            </a:r>
            <a:r>
              <a:rPr lang="en-US" dirty="0" err="1" smtClean="0"/>
              <a:t>geçmiş</a:t>
            </a:r>
            <a:r>
              <a:rPr lang="en-US" dirty="0" smtClean="0"/>
              <a:t> </a:t>
            </a:r>
            <a:r>
              <a:rPr lang="en-US" dirty="0" err="1" smtClean="0"/>
              <a:t>zaman</a:t>
            </a:r>
            <a:r>
              <a:rPr lang="en-US" dirty="0" smtClean="0"/>
              <a:t> </a:t>
            </a:r>
            <a:r>
              <a:rPr lang="en-US" dirty="0" err="1" smtClean="0"/>
              <a:t>ekleri</a:t>
            </a:r>
            <a:r>
              <a:rPr lang="en-US" dirty="0" smtClean="0"/>
              <a:t> </a:t>
            </a:r>
            <a:r>
              <a:rPr lang="en-US" dirty="0" err="1" smtClean="0"/>
              <a:t>ile</a:t>
            </a:r>
            <a:r>
              <a:rPr lang="en-US" dirty="0" smtClean="0"/>
              <a:t> </a:t>
            </a:r>
            <a:r>
              <a:rPr lang="en-US" dirty="0" err="1" smtClean="0"/>
              <a:t>ifade</a:t>
            </a:r>
            <a:r>
              <a:rPr lang="en-US" dirty="0" smtClean="0"/>
              <a:t> </a:t>
            </a:r>
            <a:r>
              <a:rPr lang="en-US" dirty="0" err="1" smtClean="0"/>
              <a:t>edilmelidir</a:t>
            </a:r>
            <a:r>
              <a:rPr lang="en-US" dirty="0" smtClean="0"/>
              <a:t> (</a:t>
            </a:r>
            <a:r>
              <a:rPr lang="en-US" dirty="0" err="1" smtClean="0"/>
              <a:t>di</a:t>
            </a:r>
            <a:r>
              <a:rPr lang="en-US" dirty="0" smtClean="0"/>
              <a:t>/</a:t>
            </a:r>
            <a:r>
              <a:rPr lang="en-US" dirty="0" err="1" smtClean="0"/>
              <a:t>miş’li</a:t>
            </a:r>
            <a:r>
              <a:rPr lang="en-US" dirty="0" smtClean="0"/>
              <a:t> </a:t>
            </a:r>
            <a:r>
              <a:rPr lang="en-US" dirty="0" err="1" smtClean="0"/>
              <a:t>geçmiş</a:t>
            </a:r>
            <a:r>
              <a:rPr lang="en-US" dirty="0" smtClean="0"/>
              <a:t> </a:t>
            </a:r>
            <a:r>
              <a:rPr lang="en-US" dirty="0" err="1" smtClean="0"/>
              <a:t>zaman</a:t>
            </a:r>
            <a:r>
              <a:rPr lang="en-US" dirty="0" smtClean="0"/>
              <a:t> </a:t>
            </a:r>
            <a:r>
              <a:rPr lang="en-US" dirty="0" err="1" smtClean="0"/>
              <a:t>ekleri</a:t>
            </a:r>
            <a:r>
              <a:rPr lang="en-US" dirty="0" smtClean="0"/>
              <a:t>).</a:t>
            </a:r>
            <a:endParaRPr lang="tr-TR" sz="3200" dirty="0" smtClean="0"/>
          </a:p>
          <a:p>
            <a:pPr lvl="1"/>
            <a:r>
              <a:rPr lang="en-US" dirty="0" err="1" smtClean="0"/>
              <a:t>Yaşa</a:t>
            </a:r>
            <a:r>
              <a:rPr lang="en-US" dirty="0" smtClean="0"/>
              <a:t> </a:t>
            </a:r>
            <a:r>
              <a:rPr lang="en-US" dirty="0" err="1" smtClean="0"/>
              <a:t>uygun</a:t>
            </a:r>
            <a:r>
              <a:rPr lang="en-US" dirty="0" smtClean="0"/>
              <a:t> </a:t>
            </a:r>
            <a:r>
              <a:rPr lang="en-US" dirty="0" err="1" smtClean="0"/>
              <a:t>açıklamalar</a:t>
            </a:r>
            <a:r>
              <a:rPr lang="en-US" dirty="0" smtClean="0"/>
              <a:t> </a:t>
            </a:r>
            <a:r>
              <a:rPr lang="en-US" dirty="0" err="1" smtClean="0"/>
              <a:t>yapılmalı</a:t>
            </a:r>
            <a:r>
              <a:rPr lang="en-US" dirty="0" smtClean="0"/>
              <a:t>, </a:t>
            </a:r>
            <a:r>
              <a:rPr lang="en-US" dirty="0" err="1" smtClean="0"/>
              <a:t>soyut</a:t>
            </a:r>
            <a:r>
              <a:rPr lang="en-US" dirty="0" smtClean="0"/>
              <a:t> </a:t>
            </a:r>
            <a:r>
              <a:rPr lang="en-US" dirty="0" err="1" smtClean="0"/>
              <a:t>kavramlardan</a:t>
            </a:r>
            <a:r>
              <a:rPr lang="en-US" dirty="0" smtClean="0"/>
              <a:t> </a:t>
            </a:r>
            <a:r>
              <a:rPr lang="en-US" dirty="0" err="1" smtClean="0"/>
              <a:t>kaçınma</a:t>
            </a:r>
            <a:r>
              <a:rPr lang="en-US" dirty="0" smtClean="0"/>
              <a:t>- </a:t>
            </a:r>
            <a:r>
              <a:rPr lang="en-US" dirty="0" err="1" smtClean="0"/>
              <a:t>lı</a:t>
            </a:r>
            <a:r>
              <a:rPr lang="en-US" dirty="0" smtClean="0"/>
              <a:t> </a:t>
            </a:r>
            <a:r>
              <a:rPr lang="en-US" dirty="0" err="1" smtClean="0"/>
              <a:t>ve</a:t>
            </a:r>
            <a:r>
              <a:rPr lang="en-US" dirty="0" smtClean="0"/>
              <a:t> </a:t>
            </a:r>
            <a:r>
              <a:rPr lang="en-US" dirty="0" err="1" smtClean="0"/>
              <a:t>birlikte</a:t>
            </a:r>
            <a:r>
              <a:rPr lang="en-US" dirty="0" smtClean="0"/>
              <a:t> </a:t>
            </a:r>
            <a:r>
              <a:rPr lang="en-US" dirty="0" err="1" smtClean="0"/>
              <a:t>bu</a:t>
            </a:r>
            <a:r>
              <a:rPr lang="en-US" dirty="0" smtClean="0"/>
              <a:t> </a:t>
            </a:r>
            <a:r>
              <a:rPr lang="en-US" dirty="0" err="1" smtClean="0"/>
              <a:t>zor</a:t>
            </a:r>
            <a:r>
              <a:rPr lang="en-US" dirty="0" smtClean="0"/>
              <a:t> </a:t>
            </a:r>
            <a:r>
              <a:rPr lang="en-US" dirty="0" err="1" smtClean="0"/>
              <a:t>durumun</a:t>
            </a:r>
            <a:r>
              <a:rPr lang="en-US" dirty="0" smtClean="0"/>
              <a:t> </a:t>
            </a:r>
            <a:r>
              <a:rPr lang="en-US" dirty="0" err="1" smtClean="0"/>
              <a:t>üstesinden</a:t>
            </a:r>
            <a:r>
              <a:rPr lang="en-US" dirty="0" smtClean="0"/>
              <a:t> </a:t>
            </a:r>
            <a:r>
              <a:rPr lang="en-US" dirty="0" err="1" smtClean="0"/>
              <a:t>gelineceği</a:t>
            </a:r>
            <a:r>
              <a:rPr lang="en-US" dirty="0" smtClean="0"/>
              <a:t> </a:t>
            </a:r>
            <a:r>
              <a:rPr lang="en-US" dirty="0" err="1" smtClean="0"/>
              <a:t>vurgusu</a:t>
            </a:r>
            <a:r>
              <a:rPr lang="en-US" dirty="0" smtClean="0"/>
              <a:t> </a:t>
            </a:r>
            <a:r>
              <a:rPr lang="en-US" dirty="0" err="1" smtClean="0"/>
              <a:t>yapılmalıdır</a:t>
            </a:r>
            <a:r>
              <a:rPr lang="en-US" dirty="0" smtClean="0"/>
              <a:t>.</a:t>
            </a:r>
            <a:endParaRPr lang="tr-TR" sz="3200" dirty="0" smtClean="0"/>
          </a:p>
          <a:p>
            <a:endParaRPr lang="tr-TR" sz="2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0688"/>
            <a:ext cx="8229600" cy="1296144"/>
          </a:xfrm>
        </p:spPr>
        <p:txBody>
          <a:bodyPr>
            <a:normAutofit/>
          </a:bodyPr>
          <a:lstStyle/>
          <a:p>
            <a:pPr algn="ctr"/>
            <a:r>
              <a:rPr lang="en-US" sz="3600" dirty="0" err="1" smtClean="0"/>
              <a:t>Doğal</a:t>
            </a:r>
            <a:r>
              <a:rPr lang="en-US" sz="3600" dirty="0" smtClean="0"/>
              <a:t> </a:t>
            </a:r>
            <a:r>
              <a:rPr lang="en-US" sz="3600" dirty="0" err="1" smtClean="0"/>
              <a:t>Afet</a:t>
            </a:r>
            <a:r>
              <a:rPr lang="en-US" sz="3600" dirty="0" smtClean="0"/>
              <a:t> </a:t>
            </a:r>
            <a:r>
              <a:rPr lang="en-US" sz="3600" dirty="0" err="1" smtClean="0"/>
              <a:t>Travmasının</a:t>
            </a:r>
            <a:r>
              <a:rPr lang="en-US" sz="3600" dirty="0" smtClean="0"/>
              <a:t> </a:t>
            </a:r>
            <a:r>
              <a:rPr lang="en-US" sz="3600" dirty="0" err="1" smtClean="0"/>
              <a:t>Önlenmesinde</a:t>
            </a:r>
            <a:r>
              <a:rPr lang="en-US" sz="3600" dirty="0" smtClean="0"/>
              <a:t> </a:t>
            </a:r>
            <a:r>
              <a:rPr lang="en-US" sz="3600" dirty="0" err="1" smtClean="0"/>
              <a:t>Yapılması</a:t>
            </a:r>
            <a:r>
              <a:rPr lang="en-US" sz="3600" dirty="0" smtClean="0"/>
              <a:t> </a:t>
            </a:r>
            <a:r>
              <a:rPr lang="en-US" sz="3600" dirty="0" err="1" smtClean="0"/>
              <a:t>Gerekenler</a:t>
            </a:r>
            <a:endParaRPr lang="tr-TR" sz="3600" dirty="0"/>
          </a:p>
        </p:txBody>
      </p:sp>
      <p:sp>
        <p:nvSpPr>
          <p:cNvPr id="3" name="2 İçerik Yer Tutucusu"/>
          <p:cNvSpPr>
            <a:spLocks noGrp="1"/>
          </p:cNvSpPr>
          <p:nvPr>
            <p:ph idx="1"/>
          </p:nvPr>
        </p:nvSpPr>
        <p:spPr>
          <a:xfrm>
            <a:off x="467544" y="2060848"/>
            <a:ext cx="8229600" cy="4248472"/>
          </a:xfrm>
        </p:spPr>
        <p:txBody>
          <a:bodyPr>
            <a:normAutofit/>
          </a:bodyPr>
          <a:lstStyle/>
          <a:p>
            <a:pPr lvl="1"/>
            <a:r>
              <a:rPr lang="en-US" sz="2200" dirty="0" err="1" smtClean="0"/>
              <a:t>Öğrencilerin</a:t>
            </a:r>
            <a:r>
              <a:rPr lang="en-US" sz="2200" dirty="0" smtClean="0"/>
              <a:t> </a:t>
            </a:r>
            <a:r>
              <a:rPr lang="en-US" sz="2200" dirty="0" err="1" smtClean="0"/>
              <a:t>olayla</a:t>
            </a:r>
            <a:r>
              <a:rPr lang="en-US" sz="2200" dirty="0" smtClean="0"/>
              <a:t> </a:t>
            </a:r>
            <a:r>
              <a:rPr lang="en-US" sz="2200" dirty="0" err="1" smtClean="0"/>
              <a:t>ilgili</a:t>
            </a:r>
            <a:r>
              <a:rPr lang="en-US" sz="2200" dirty="0" smtClean="0"/>
              <a:t> </a:t>
            </a:r>
            <a:r>
              <a:rPr lang="en-US" sz="2200" dirty="0" err="1" smtClean="0"/>
              <a:t>konuşmalarına</a:t>
            </a:r>
            <a:r>
              <a:rPr lang="en-US" sz="2200" dirty="0" smtClean="0"/>
              <a:t> </a:t>
            </a:r>
            <a:r>
              <a:rPr lang="en-US" sz="2200" dirty="0" err="1" smtClean="0"/>
              <a:t>ve</a:t>
            </a:r>
            <a:r>
              <a:rPr lang="en-US" sz="2200" dirty="0" smtClean="0"/>
              <a:t> </a:t>
            </a:r>
            <a:r>
              <a:rPr lang="en-US" sz="2200" dirty="0" err="1" smtClean="0"/>
              <a:t>soru</a:t>
            </a:r>
            <a:r>
              <a:rPr lang="en-US" sz="2200" dirty="0" smtClean="0"/>
              <a:t> </a:t>
            </a:r>
            <a:r>
              <a:rPr lang="en-US" sz="2200" dirty="0" err="1" smtClean="0"/>
              <a:t>sormalarına</a:t>
            </a:r>
            <a:r>
              <a:rPr lang="en-US" sz="2200" dirty="0" smtClean="0"/>
              <a:t> </a:t>
            </a:r>
            <a:r>
              <a:rPr lang="en-US" sz="2200" dirty="0" err="1" smtClean="0"/>
              <a:t>izin</a:t>
            </a:r>
            <a:r>
              <a:rPr lang="en-US" sz="2200" dirty="0" smtClean="0"/>
              <a:t> </a:t>
            </a:r>
            <a:r>
              <a:rPr lang="en-US" sz="2200" dirty="0" err="1" smtClean="0"/>
              <a:t>ve</a:t>
            </a:r>
            <a:r>
              <a:rPr lang="en-US" sz="2200" dirty="0" smtClean="0"/>
              <a:t>- </a:t>
            </a:r>
            <a:r>
              <a:rPr lang="en-US" sz="2200" dirty="0" err="1" smtClean="0"/>
              <a:t>rilerek</a:t>
            </a:r>
            <a:r>
              <a:rPr lang="en-US" sz="2200" dirty="0" smtClean="0"/>
              <a:t> </a:t>
            </a:r>
            <a:r>
              <a:rPr lang="en-US" sz="2200" dirty="0" err="1" smtClean="0"/>
              <a:t>duygularını</a:t>
            </a:r>
            <a:r>
              <a:rPr lang="en-US" sz="2200" dirty="0" smtClean="0"/>
              <a:t> </a:t>
            </a:r>
            <a:r>
              <a:rPr lang="en-US" sz="2200" dirty="0" err="1" smtClean="0"/>
              <a:t>açıklamalarına</a:t>
            </a:r>
            <a:r>
              <a:rPr lang="en-US" sz="2200" dirty="0" smtClean="0"/>
              <a:t> </a:t>
            </a:r>
            <a:r>
              <a:rPr lang="en-US" sz="2200" dirty="0" err="1" smtClean="0"/>
              <a:t>fırsat</a:t>
            </a:r>
            <a:r>
              <a:rPr lang="en-US" sz="2200" dirty="0" smtClean="0"/>
              <a:t> </a:t>
            </a:r>
            <a:r>
              <a:rPr lang="en-US" sz="2200" dirty="0" err="1" smtClean="0"/>
              <a:t>verilmelidir</a:t>
            </a:r>
            <a:r>
              <a:rPr lang="en-US" sz="2200" dirty="0" smtClean="0"/>
              <a:t>.</a:t>
            </a:r>
            <a:endParaRPr lang="tr-TR" sz="2200" dirty="0" smtClean="0"/>
          </a:p>
          <a:p>
            <a:pPr lvl="1"/>
            <a:r>
              <a:rPr lang="en-US" sz="2200" dirty="0" smtClean="0"/>
              <a:t>Olay </a:t>
            </a:r>
            <a:r>
              <a:rPr lang="en-US" sz="2200" dirty="0" err="1" smtClean="0"/>
              <a:t>sonrası</a:t>
            </a:r>
            <a:r>
              <a:rPr lang="en-US" sz="2200" dirty="0" smtClean="0"/>
              <a:t> </a:t>
            </a:r>
            <a:r>
              <a:rPr lang="en-US" sz="2200" dirty="0" err="1" smtClean="0"/>
              <a:t>kayıplar</a:t>
            </a:r>
            <a:r>
              <a:rPr lang="en-US" sz="2200" dirty="0" smtClean="0"/>
              <a:t> </a:t>
            </a:r>
            <a:r>
              <a:rPr lang="en-US" sz="2200" dirty="0" err="1" smtClean="0"/>
              <a:t>yaşandıysa</a:t>
            </a:r>
            <a:r>
              <a:rPr lang="en-US" sz="2200" dirty="0" smtClean="0"/>
              <a:t> </a:t>
            </a:r>
            <a:r>
              <a:rPr lang="en-US" sz="2200" dirty="0" err="1" smtClean="0"/>
              <a:t>yas</a:t>
            </a:r>
            <a:r>
              <a:rPr lang="en-US" sz="2200" dirty="0" smtClean="0"/>
              <a:t> </a:t>
            </a:r>
            <a:r>
              <a:rPr lang="en-US" sz="2200" dirty="0" err="1" smtClean="0"/>
              <a:t>tepkileri</a:t>
            </a:r>
            <a:r>
              <a:rPr lang="en-US" sz="2200" dirty="0" smtClean="0"/>
              <a:t> </a:t>
            </a:r>
            <a:r>
              <a:rPr lang="en-US" sz="2200" dirty="0" err="1" smtClean="0"/>
              <a:t>olacaktır</a:t>
            </a:r>
            <a:r>
              <a:rPr lang="en-US" sz="2200" dirty="0" smtClean="0"/>
              <a:t>. Bu </a:t>
            </a:r>
            <a:r>
              <a:rPr lang="en-US" sz="2200" dirty="0" err="1" smtClean="0"/>
              <a:t>tepkiler</a:t>
            </a:r>
            <a:r>
              <a:rPr lang="en-US" sz="2200" dirty="0" smtClean="0"/>
              <a:t> </a:t>
            </a:r>
            <a:r>
              <a:rPr lang="en-US" sz="2200" dirty="0" err="1" smtClean="0"/>
              <a:t>esnasında</a:t>
            </a:r>
            <a:r>
              <a:rPr lang="en-US" sz="2200" dirty="0" smtClean="0"/>
              <a:t> </a:t>
            </a:r>
            <a:r>
              <a:rPr lang="en-US" sz="2200" dirty="0" err="1" smtClean="0"/>
              <a:t>hayatın</a:t>
            </a:r>
            <a:r>
              <a:rPr lang="en-US" sz="2200" dirty="0" smtClean="0"/>
              <a:t> </a:t>
            </a:r>
            <a:r>
              <a:rPr lang="en-US" sz="2200" dirty="0" err="1" smtClean="0"/>
              <a:t>bir</a:t>
            </a:r>
            <a:r>
              <a:rPr lang="en-US" sz="2200" dirty="0" smtClean="0"/>
              <a:t> </a:t>
            </a:r>
            <a:r>
              <a:rPr lang="en-US" sz="2200" dirty="0" err="1" smtClean="0"/>
              <a:t>şekilde</a:t>
            </a:r>
            <a:r>
              <a:rPr lang="en-US" sz="2200" dirty="0" smtClean="0"/>
              <a:t> </a:t>
            </a:r>
            <a:r>
              <a:rPr lang="en-US" sz="2200" dirty="0" err="1" smtClean="0"/>
              <a:t>devam</a:t>
            </a:r>
            <a:r>
              <a:rPr lang="en-US" sz="2200" dirty="0" smtClean="0"/>
              <a:t> </a:t>
            </a:r>
            <a:r>
              <a:rPr lang="en-US" sz="2200" dirty="0" err="1" smtClean="0"/>
              <a:t>ettiği</a:t>
            </a:r>
            <a:r>
              <a:rPr lang="en-US" sz="2200" dirty="0" smtClean="0"/>
              <a:t> </a:t>
            </a:r>
            <a:r>
              <a:rPr lang="en-US" sz="2200" dirty="0" err="1" smtClean="0"/>
              <a:t>vurgulanmalıdır</a:t>
            </a:r>
            <a:r>
              <a:rPr lang="en-US" sz="2200" dirty="0" smtClean="0"/>
              <a:t>. </a:t>
            </a:r>
            <a:r>
              <a:rPr lang="en-US" sz="2200" dirty="0" err="1" smtClean="0"/>
              <a:t>Korku</a:t>
            </a:r>
            <a:r>
              <a:rPr lang="en-US" sz="2200" dirty="0" smtClean="0"/>
              <a:t>, </a:t>
            </a:r>
            <a:r>
              <a:rPr lang="en-US" sz="2200" dirty="0" err="1" smtClean="0"/>
              <a:t>kaygı</a:t>
            </a:r>
            <a:r>
              <a:rPr lang="en-US" sz="2200" dirty="0" smtClean="0"/>
              <a:t>, </a:t>
            </a:r>
            <a:r>
              <a:rPr lang="en-US" sz="2200" dirty="0" err="1" smtClean="0"/>
              <a:t>çaresizlik</a:t>
            </a:r>
            <a:r>
              <a:rPr lang="en-US" sz="2200" dirty="0" smtClean="0"/>
              <a:t> </a:t>
            </a:r>
            <a:r>
              <a:rPr lang="en-US" sz="2200" dirty="0" err="1" smtClean="0"/>
              <a:t>ve</a:t>
            </a:r>
            <a:r>
              <a:rPr lang="en-US" sz="2200" dirty="0" smtClean="0"/>
              <a:t> </a:t>
            </a:r>
            <a:r>
              <a:rPr lang="en-US" sz="2200" dirty="0" err="1" smtClean="0"/>
              <a:t>okula</a:t>
            </a:r>
            <a:r>
              <a:rPr lang="en-US" sz="2200" dirty="0" smtClean="0"/>
              <a:t> </a:t>
            </a:r>
            <a:r>
              <a:rPr lang="en-US" sz="2200" dirty="0" err="1" smtClean="0"/>
              <a:t>devamsızlık</a:t>
            </a:r>
            <a:r>
              <a:rPr lang="en-US" sz="2200" dirty="0" smtClean="0"/>
              <a:t> </a:t>
            </a:r>
            <a:r>
              <a:rPr lang="en-US" sz="2200" dirty="0" err="1" smtClean="0"/>
              <a:t>gibi</a:t>
            </a:r>
            <a:r>
              <a:rPr lang="en-US" sz="2200" dirty="0" smtClean="0"/>
              <a:t> </a:t>
            </a:r>
            <a:r>
              <a:rPr lang="en-US" sz="2200" dirty="0" err="1" smtClean="0"/>
              <a:t>psikososyal</a:t>
            </a:r>
            <a:r>
              <a:rPr lang="en-US" sz="2200" dirty="0" smtClean="0"/>
              <a:t> </a:t>
            </a:r>
            <a:r>
              <a:rPr lang="en-US" sz="2200" dirty="0" err="1" smtClean="0"/>
              <a:t>belirtiler</a:t>
            </a:r>
            <a:r>
              <a:rPr lang="en-US" sz="2200" dirty="0" smtClean="0"/>
              <a:t> </a:t>
            </a:r>
            <a:r>
              <a:rPr lang="en-US" sz="2200" dirty="0" err="1" smtClean="0"/>
              <a:t>olduğunda</a:t>
            </a:r>
            <a:r>
              <a:rPr lang="en-US" sz="2200" dirty="0" smtClean="0"/>
              <a:t> </a:t>
            </a:r>
            <a:r>
              <a:rPr lang="en-US" sz="2200" dirty="0" err="1" smtClean="0"/>
              <a:t>yaşa-mın</a:t>
            </a:r>
            <a:r>
              <a:rPr lang="en-US" sz="2200" dirty="0" smtClean="0"/>
              <a:t> </a:t>
            </a:r>
            <a:r>
              <a:rPr lang="en-US" sz="2200" dirty="0" err="1" smtClean="0"/>
              <a:t>devamlılığı</a:t>
            </a:r>
            <a:r>
              <a:rPr lang="en-US" sz="2200" dirty="0" smtClean="0"/>
              <a:t> </a:t>
            </a:r>
            <a:r>
              <a:rPr lang="en-US" sz="2200" dirty="0" err="1" smtClean="0"/>
              <a:t>konusunda</a:t>
            </a:r>
            <a:r>
              <a:rPr lang="en-US" sz="2200" dirty="0" smtClean="0"/>
              <a:t> </a:t>
            </a:r>
            <a:r>
              <a:rPr lang="en-US" sz="2200" dirty="0" err="1" smtClean="0"/>
              <a:t>birliktelik</a:t>
            </a:r>
            <a:r>
              <a:rPr lang="en-US" sz="2200" dirty="0" smtClean="0"/>
              <a:t> </a:t>
            </a:r>
            <a:r>
              <a:rPr lang="en-US" sz="2200" dirty="0" err="1" smtClean="0"/>
              <a:t>için</a:t>
            </a:r>
            <a:r>
              <a:rPr lang="en-US" sz="2200" dirty="0" smtClean="0"/>
              <a:t> </a:t>
            </a:r>
            <a:r>
              <a:rPr lang="en-US" sz="2200" dirty="0" err="1" smtClean="0"/>
              <a:t>okulun</a:t>
            </a:r>
            <a:r>
              <a:rPr lang="en-US" sz="2200" dirty="0" smtClean="0"/>
              <a:t> </a:t>
            </a:r>
            <a:r>
              <a:rPr lang="en-US" sz="2200" dirty="0" err="1" smtClean="0"/>
              <a:t>önemli</a:t>
            </a:r>
            <a:r>
              <a:rPr lang="en-US" sz="2200" dirty="0" smtClean="0"/>
              <a:t> </a:t>
            </a:r>
            <a:r>
              <a:rPr lang="en-US" sz="2200" dirty="0" err="1" smtClean="0"/>
              <a:t>bir</a:t>
            </a:r>
            <a:r>
              <a:rPr lang="en-US" sz="2200" dirty="0" smtClean="0"/>
              <a:t> </a:t>
            </a:r>
            <a:r>
              <a:rPr lang="en-US" sz="2200" dirty="0" err="1" smtClean="0"/>
              <a:t>araç</a:t>
            </a:r>
            <a:r>
              <a:rPr lang="en-US" sz="2200" dirty="0" smtClean="0"/>
              <a:t> </a:t>
            </a:r>
            <a:r>
              <a:rPr lang="en-US" sz="2200" dirty="0" err="1" smtClean="0"/>
              <a:t>olduğu</a:t>
            </a:r>
            <a:r>
              <a:rPr lang="en-US" sz="2200" dirty="0" smtClean="0"/>
              <a:t> </a:t>
            </a:r>
            <a:r>
              <a:rPr lang="en-US" sz="2200" dirty="0" err="1" smtClean="0"/>
              <a:t>belirtilmelidir</a:t>
            </a:r>
            <a:r>
              <a:rPr lang="en-US" sz="2200" dirty="0" smtClean="0"/>
              <a:t>.</a:t>
            </a:r>
            <a:endParaRPr lang="tr-TR" sz="2200" dirty="0" smtClean="0"/>
          </a:p>
          <a:p>
            <a:pPr lvl="0"/>
            <a:r>
              <a:rPr lang="en-US" sz="2200" dirty="0" err="1" smtClean="0"/>
              <a:t>Gerektiği</a:t>
            </a:r>
            <a:r>
              <a:rPr lang="en-US" sz="2200" dirty="0" smtClean="0"/>
              <a:t> </a:t>
            </a:r>
            <a:r>
              <a:rPr lang="en-US" sz="2200" dirty="0" err="1" smtClean="0"/>
              <a:t>durumlarda</a:t>
            </a:r>
            <a:r>
              <a:rPr lang="en-US" sz="2200" dirty="0" smtClean="0"/>
              <a:t> </a:t>
            </a:r>
            <a:r>
              <a:rPr lang="en-US" sz="2200" dirty="0" err="1" smtClean="0"/>
              <a:t>öğrencilerin</a:t>
            </a:r>
            <a:r>
              <a:rPr lang="en-US" sz="2200" dirty="0" smtClean="0"/>
              <a:t> </a:t>
            </a:r>
            <a:r>
              <a:rPr lang="en-US" sz="2200" dirty="0" err="1" smtClean="0"/>
              <a:t>profesyonel</a:t>
            </a:r>
            <a:r>
              <a:rPr lang="en-US" sz="2200" dirty="0" smtClean="0"/>
              <a:t> </a:t>
            </a:r>
            <a:r>
              <a:rPr lang="en-US" sz="2200" dirty="0" err="1" smtClean="0"/>
              <a:t>destek</a:t>
            </a:r>
            <a:r>
              <a:rPr lang="en-US" sz="2200" dirty="0" smtClean="0"/>
              <a:t> </a:t>
            </a:r>
            <a:r>
              <a:rPr lang="en-US" sz="2200" dirty="0" err="1" smtClean="0"/>
              <a:t>almaları</a:t>
            </a:r>
            <a:endParaRPr lang="tr-TR" sz="2200" dirty="0" smtClean="0"/>
          </a:p>
          <a:p>
            <a:r>
              <a:rPr lang="en-US" sz="2200" dirty="0" err="1" smtClean="0"/>
              <a:t>sağlanmalıdır</a:t>
            </a:r>
            <a:r>
              <a:rPr lang="en-US" sz="2200" dirty="0" smtClean="0"/>
              <a:t>.</a:t>
            </a:r>
            <a:endParaRPr lang="tr-TR" sz="2200" dirty="0" smtClean="0"/>
          </a:p>
          <a:p>
            <a:endParaRPr lang="tr-TR" sz="2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36680"/>
          </a:xfrm>
        </p:spPr>
        <p:txBody>
          <a:bodyPr>
            <a:normAutofit/>
          </a:bodyPr>
          <a:lstStyle/>
          <a:p>
            <a:pPr algn="ctr"/>
            <a:r>
              <a:rPr lang="tr-TR" sz="3600" b="1" u="sng" dirty="0" smtClean="0"/>
              <a:t>GÖÇ TRAVMASI VE ÖNLENMESİ</a:t>
            </a:r>
            <a:endParaRPr lang="tr-TR" sz="3600" b="1" u="sng" dirty="0"/>
          </a:p>
        </p:txBody>
      </p:sp>
      <p:sp>
        <p:nvSpPr>
          <p:cNvPr id="3" name="2 İçerik Yer Tutucusu"/>
          <p:cNvSpPr>
            <a:spLocks noGrp="1"/>
          </p:cNvSpPr>
          <p:nvPr>
            <p:ph idx="1"/>
          </p:nvPr>
        </p:nvSpPr>
        <p:spPr>
          <a:xfrm>
            <a:off x="457200" y="1484784"/>
            <a:ext cx="8229600" cy="4896544"/>
          </a:xfrm>
        </p:spPr>
        <p:txBody>
          <a:bodyPr>
            <a:normAutofit/>
          </a:bodyPr>
          <a:lstStyle/>
          <a:p>
            <a:pPr algn="just"/>
            <a:r>
              <a:rPr lang="en-US" sz="2400" dirty="0" err="1" smtClean="0"/>
              <a:t>Göç</a:t>
            </a:r>
            <a:r>
              <a:rPr lang="en-US" sz="2400" dirty="0" smtClean="0"/>
              <a:t>; </a:t>
            </a:r>
            <a:r>
              <a:rPr lang="en-US" sz="2400" dirty="0" err="1" smtClean="0"/>
              <a:t>siyasal</a:t>
            </a:r>
            <a:r>
              <a:rPr lang="en-US" sz="2400" dirty="0" smtClean="0"/>
              <a:t>, </a:t>
            </a:r>
            <a:r>
              <a:rPr lang="en-US" sz="2400" dirty="0" err="1" smtClean="0"/>
              <a:t>ekonomik</a:t>
            </a:r>
            <a:r>
              <a:rPr lang="en-US" sz="2400" dirty="0" smtClean="0"/>
              <a:t>, </a:t>
            </a:r>
            <a:r>
              <a:rPr lang="en-US" sz="2400" dirty="0" err="1" smtClean="0"/>
              <a:t>dinî</a:t>
            </a:r>
            <a:r>
              <a:rPr lang="en-US" sz="2400" dirty="0" smtClean="0"/>
              <a:t>, </a:t>
            </a:r>
            <a:r>
              <a:rPr lang="en-US" sz="2400" dirty="0" err="1" smtClean="0"/>
              <a:t>sosyal</a:t>
            </a:r>
            <a:r>
              <a:rPr lang="en-US" sz="2400" dirty="0" smtClean="0"/>
              <a:t> </a:t>
            </a:r>
            <a:r>
              <a:rPr lang="en-US" sz="2400" dirty="0" err="1" smtClean="0"/>
              <a:t>ve</a:t>
            </a:r>
            <a:r>
              <a:rPr lang="en-US" sz="2400" dirty="0" smtClean="0"/>
              <a:t> </a:t>
            </a:r>
            <a:r>
              <a:rPr lang="en-US" sz="2400" dirty="0" err="1" smtClean="0"/>
              <a:t>diğer</a:t>
            </a:r>
            <a:r>
              <a:rPr lang="en-US" sz="2400" dirty="0" smtClean="0"/>
              <a:t> </a:t>
            </a:r>
            <a:r>
              <a:rPr lang="en-US" sz="2400" dirty="0" err="1" smtClean="0"/>
              <a:t>nedenlerle</a:t>
            </a:r>
            <a:r>
              <a:rPr lang="en-US" sz="2400" dirty="0" smtClean="0"/>
              <a:t> </a:t>
            </a:r>
            <a:r>
              <a:rPr lang="en-US" sz="2400" dirty="0" err="1" smtClean="0"/>
              <a:t>kişilerin</a:t>
            </a:r>
            <a:r>
              <a:rPr lang="en-US" sz="2400" dirty="0" smtClean="0"/>
              <a:t> </a:t>
            </a:r>
            <a:r>
              <a:rPr lang="en-US" sz="2400" dirty="0" err="1" smtClean="0"/>
              <a:t>veya</a:t>
            </a:r>
            <a:r>
              <a:rPr lang="en-US" sz="2400" dirty="0" smtClean="0"/>
              <a:t> </a:t>
            </a:r>
            <a:r>
              <a:rPr lang="en-US" sz="2400" dirty="0" err="1" smtClean="0"/>
              <a:t>toplulukların</a:t>
            </a:r>
            <a:r>
              <a:rPr lang="en-US" sz="2400" dirty="0" smtClean="0"/>
              <a:t> </a:t>
            </a:r>
            <a:r>
              <a:rPr lang="en-US" sz="2400" dirty="0" err="1" smtClean="0"/>
              <a:t>hayatlarının</a:t>
            </a:r>
            <a:r>
              <a:rPr lang="en-US" sz="2400" dirty="0" smtClean="0"/>
              <a:t> </a:t>
            </a:r>
            <a:r>
              <a:rPr lang="en-US" sz="2400" dirty="0" err="1" smtClean="0"/>
              <a:t>tamamını</a:t>
            </a:r>
            <a:r>
              <a:rPr lang="en-US" sz="2400" dirty="0" smtClean="0"/>
              <a:t> </a:t>
            </a:r>
            <a:r>
              <a:rPr lang="en-US" sz="2400" dirty="0" err="1" smtClean="0"/>
              <a:t>ya</a:t>
            </a:r>
            <a:r>
              <a:rPr lang="en-US" sz="2400" dirty="0" smtClean="0"/>
              <a:t> </a:t>
            </a:r>
            <a:r>
              <a:rPr lang="en-US" sz="2400" dirty="0" err="1" smtClean="0"/>
              <a:t>da</a:t>
            </a:r>
            <a:r>
              <a:rPr lang="en-US" sz="2400" dirty="0" smtClean="0"/>
              <a:t> </a:t>
            </a:r>
            <a:r>
              <a:rPr lang="en-US" sz="2400" dirty="0" err="1" smtClean="0"/>
              <a:t>bir</a:t>
            </a:r>
            <a:r>
              <a:rPr lang="en-US" sz="2400" dirty="0" smtClean="0"/>
              <a:t> </a:t>
            </a:r>
            <a:r>
              <a:rPr lang="en-US" sz="2400" dirty="0" err="1" smtClean="0"/>
              <a:t>kısmını</a:t>
            </a:r>
            <a:r>
              <a:rPr lang="en-US" sz="2400" dirty="0" smtClean="0"/>
              <a:t> </a:t>
            </a:r>
            <a:r>
              <a:rPr lang="en-US" sz="2400" dirty="0" err="1" smtClean="0"/>
              <a:t>geçirmek</a:t>
            </a:r>
            <a:r>
              <a:rPr lang="en-US" sz="2400" dirty="0" smtClean="0"/>
              <a:t> </a:t>
            </a:r>
            <a:r>
              <a:rPr lang="en-US" sz="2400" dirty="0" err="1" smtClean="0"/>
              <a:t>üzere</a:t>
            </a:r>
            <a:r>
              <a:rPr lang="en-US" sz="2400" dirty="0" smtClean="0"/>
              <a:t> </a:t>
            </a:r>
            <a:r>
              <a:rPr lang="en-US" sz="2400" dirty="0" err="1" smtClean="0"/>
              <a:t>mevcut</a:t>
            </a:r>
            <a:r>
              <a:rPr lang="en-US" sz="2400" dirty="0" smtClean="0"/>
              <a:t> </a:t>
            </a:r>
            <a:r>
              <a:rPr lang="en-US" sz="2400" dirty="0" err="1" smtClean="0"/>
              <a:t>yaşamlarını</a:t>
            </a:r>
            <a:r>
              <a:rPr lang="en-US" sz="2400" dirty="0" smtClean="0"/>
              <a:t> </a:t>
            </a:r>
            <a:r>
              <a:rPr lang="en-US" sz="2400" dirty="0" err="1" smtClean="0"/>
              <a:t>sürdürdükleri</a:t>
            </a:r>
            <a:r>
              <a:rPr lang="en-US" sz="2400" dirty="0" smtClean="0"/>
              <a:t> </a:t>
            </a:r>
            <a:r>
              <a:rPr lang="en-US" sz="2400" dirty="0" err="1" smtClean="0"/>
              <a:t>yerden</a:t>
            </a:r>
            <a:r>
              <a:rPr lang="en-US" sz="2400" dirty="0" smtClean="0"/>
              <a:t> </a:t>
            </a:r>
            <a:r>
              <a:rPr lang="en-US" sz="2400" dirty="0" err="1" smtClean="0"/>
              <a:t>başka</a:t>
            </a:r>
            <a:r>
              <a:rPr lang="en-US" sz="2400" dirty="0" smtClean="0"/>
              <a:t> </a:t>
            </a:r>
            <a:r>
              <a:rPr lang="en-US" sz="2400" dirty="0" err="1" smtClean="0"/>
              <a:t>bir</a:t>
            </a:r>
            <a:r>
              <a:rPr lang="en-US" sz="2400" dirty="0" smtClean="0"/>
              <a:t> </a:t>
            </a:r>
            <a:r>
              <a:rPr lang="en-US" sz="2400" dirty="0" err="1" smtClean="0"/>
              <a:t>yere</a:t>
            </a:r>
            <a:r>
              <a:rPr lang="en-US" sz="2400" dirty="0" smtClean="0"/>
              <a:t> </a:t>
            </a:r>
            <a:r>
              <a:rPr lang="en-US" sz="2400" dirty="0" err="1" smtClean="0"/>
              <a:t>yerleşmek</a:t>
            </a:r>
            <a:r>
              <a:rPr lang="en-US" sz="2400" dirty="0" smtClean="0"/>
              <a:t> </a:t>
            </a:r>
            <a:r>
              <a:rPr lang="en-US" sz="2400" dirty="0" err="1" smtClean="0"/>
              <a:t>koşuluyla</a:t>
            </a:r>
            <a:r>
              <a:rPr lang="en-US" sz="2400" dirty="0" smtClean="0"/>
              <a:t> </a:t>
            </a:r>
            <a:r>
              <a:rPr lang="en-US" sz="2400" dirty="0" err="1" smtClean="0"/>
              <a:t>yer</a:t>
            </a:r>
            <a:r>
              <a:rPr lang="en-US" sz="2400" dirty="0" smtClean="0"/>
              <a:t> </a:t>
            </a:r>
            <a:r>
              <a:rPr lang="en-US" sz="2400" dirty="0" err="1" smtClean="0"/>
              <a:t>değiştirmesidir</a:t>
            </a:r>
            <a:r>
              <a:rPr lang="en-US" sz="2400" dirty="0" smtClean="0"/>
              <a:t>.</a:t>
            </a:r>
            <a:r>
              <a:rPr lang="tr-TR" sz="2400" dirty="0" smtClean="0"/>
              <a:t> </a:t>
            </a:r>
            <a:r>
              <a:rPr lang="tr-TR" sz="2400" dirty="0" smtClean="0"/>
              <a:t>Göçlerdeki en önemli ayrım gönüllü ve zorunlu göçlerdir. Zorunlu göç ün sarsıcı ve yıkıcı etkileri çok daha fazladır.</a:t>
            </a:r>
            <a:endParaRPr lang="tr-TR" sz="2400" dirty="0" smtClean="0"/>
          </a:p>
          <a:p>
            <a:endParaRPr lang="tr-TR"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36680"/>
          </a:xfrm>
        </p:spPr>
        <p:txBody>
          <a:bodyPr>
            <a:normAutofit/>
          </a:bodyPr>
          <a:lstStyle/>
          <a:p>
            <a:pPr algn="ctr"/>
            <a:r>
              <a:rPr lang="tr-TR" sz="3600" dirty="0" smtClean="0"/>
              <a:t>TRAVMA NEDİR?</a:t>
            </a:r>
            <a:endParaRPr lang="tr-TR" sz="3600" dirty="0"/>
          </a:p>
        </p:txBody>
      </p:sp>
      <p:sp>
        <p:nvSpPr>
          <p:cNvPr id="3" name="2 İçerik Yer Tutucusu"/>
          <p:cNvSpPr>
            <a:spLocks noGrp="1"/>
          </p:cNvSpPr>
          <p:nvPr>
            <p:ph idx="1"/>
          </p:nvPr>
        </p:nvSpPr>
        <p:spPr>
          <a:xfrm>
            <a:off x="457200" y="1484784"/>
            <a:ext cx="8229600" cy="4839816"/>
          </a:xfrm>
        </p:spPr>
        <p:txBody>
          <a:bodyPr>
            <a:normAutofit lnSpcReduction="10000"/>
          </a:bodyPr>
          <a:lstStyle/>
          <a:p>
            <a:pPr algn="just"/>
            <a:r>
              <a:rPr lang="tr-TR" dirty="0" smtClean="0"/>
              <a:t>DSM V Tanı Kriterleri Kitabına göre</a:t>
            </a:r>
            <a:r>
              <a:rPr lang="en-US" dirty="0" smtClean="0"/>
              <a:t>“</a:t>
            </a:r>
            <a:r>
              <a:rPr lang="en-US" dirty="0" err="1" smtClean="0"/>
              <a:t>kişinin</a:t>
            </a:r>
            <a:r>
              <a:rPr lang="en-US" dirty="0" smtClean="0"/>
              <a:t> </a:t>
            </a:r>
            <a:r>
              <a:rPr lang="en-US" dirty="0" err="1" smtClean="0"/>
              <a:t>gerçek</a:t>
            </a:r>
            <a:r>
              <a:rPr lang="en-US" dirty="0" smtClean="0"/>
              <a:t> </a:t>
            </a:r>
            <a:r>
              <a:rPr lang="en-US" dirty="0" err="1" smtClean="0"/>
              <a:t>bir</a:t>
            </a:r>
            <a:r>
              <a:rPr lang="en-US" dirty="0" smtClean="0"/>
              <a:t> </a:t>
            </a:r>
            <a:r>
              <a:rPr lang="en-US" dirty="0" err="1" smtClean="0"/>
              <a:t>ölüm</a:t>
            </a:r>
            <a:r>
              <a:rPr lang="en-US" dirty="0" smtClean="0"/>
              <a:t> </a:t>
            </a:r>
            <a:r>
              <a:rPr lang="en-US" dirty="0" err="1" smtClean="0"/>
              <a:t>tehdidi</a:t>
            </a:r>
            <a:r>
              <a:rPr lang="en-US" dirty="0" smtClean="0"/>
              <a:t> </a:t>
            </a:r>
            <a:r>
              <a:rPr lang="en-US" dirty="0" err="1" smtClean="0"/>
              <a:t>alması</a:t>
            </a:r>
            <a:r>
              <a:rPr lang="en-US" dirty="0" smtClean="0"/>
              <a:t>, </a:t>
            </a:r>
            <a:r>
              <a:rPr lang="en-US" dirty="0" err="1" smtClean="0"/>
              <a:t>ağır</a:t>
            </a:r>
            <a:r>
              <a:rPr lang="en-US" dirty="0" smtClean="0"/>
              <a:t> </a:t>
            </a:r>
            <a:r>
              <a:rPr lang="en-US" dirty="0" err="1" smtClean="0"/>
              <a:t>yaralanması</a:t>
            </a:r>
            <a:r>
              <a:rPr lang="en-US" dirty="0" smtClean="0"/>
              <a:t>, </a:t>
            </a:r>
            <a:r>
              <a:rPr lang="en-US" dirty="0" err="1" smtClean="0"/>
              <a:t>fizik</a:t>
            </a:r>
            <a:r>
              <a:rPr lang="en-US" dirty="0" smtClean="0"/>
              <a:t> </a:t>
            </a:r>
            <a:r>
              <a:rPr lang="en-US" dirty="0" err="1" smtClean="0"/>
              <a:t>bütünlüğünü</a:t>
            </a:r>
            <a:r>
              <a:rPr lang="en-US" dirty="0" smtClean="0"/>
              <a:t> </a:t>
            </a:r>
            <a:r>
              <a:rPr lang="en-US" dirty="0" err="1" smtClean="0"/>
              <a:t>tehdit</a:t>
            </a:r>
            <a:r>
              <a:rPr lang="en-US" dirty="0" smtClean="0"/>
              <a:t> </a:t>
            </a:r>
            <a:r>
              <a:rPr lang="en-US" dirty="0" err="1" smtClean="0"/>
              <a:t>eden</a:t>
            </a:r>
            <a:r>
              <a:rPr lang="en-US" dirty="0" smtClean="0"/>
              <a:t> </a:t>
            </a:r>
            <a:r>
              <a:rPr lang="en-US" dirty="0" err="1" smtClean="0"/>
              <a:t>bir</a:t>
            </a:r>
            <a:r>
              <a:rPr lang="en-US" dirty="0" smtClean="0"/>
              <a:t> </a:t>
            </a:r>
            <a:r>
              <a:rPr lang="en-US" dirty="0" err="1" smtClean="0"/>
              <a:t>olay</a:t>
            </a:r>
            <a:r>
              <a:rPr lang="en-US" dirty="0" smtClean="0"/>
              <a:t> </a:t>
            </a:r>
            <a:r>
              <a:rPr lang="en-US" dirty="0" err="1" smtClean="0"/>
              <a:t>yaşaması</a:t>
            </a:r>
            <a:r>
              <a:rPr lang="en-US" dirty="0" smtClean="0"/>
              <a:t>, </a:t>
            </a:r>
            <a:r>
              <a:rPr lang="en-US" dirty="0" err="1" smtClean="0"/>
              <a:t>başka</a:t>
            </a:r>
            <a:r>
              <a:rPr lang="en-US" dirty="0" smtClean="0"/>
              <a:t> </a:t>
            </a:r>
            <a:r>
              <a:rPr lang="en-US" dirty="0" err="1" smtClean="0"/>
              <a:t>bir</a:t>
            </a:r>
            <a:r>
              <a:rPr lang="en-US" dirty="0" smtClean="0"/>
              <a:t> </a:t>
            </a:r>
            <a:r>
              <a:rPr lang="en-US" dirty="0" err="1" smtClean="0"/>
              <a:t>kişinin</a:t>
            </a:r>
            <a:r>
              <a:rPr lang="en-US" dirty="0" smtClean="0"/>
              <a:t> </a:t>
            </a:r>
            <a:r>
              <a:rPr lang="en-US" dirty="0" err="1" smtClean="0"/>
              <a:t>ölümü</a:t>
            </a:r>
            <a:r>
              <a:rPr lang="en-US" dirty="0" smtClean="0"/>
              <a:t>, </a:t>
            </a:r>
            <a:r>
              <a:rPr lang="en-US" dirty="0" err="1" smtClean="0"/>
              <a:t>ölüm</a:t>
            </a:r>
            <a:r>
              <a:rPr lang="en-US" dirty="0" smtClean="0"/>
              <a:t> </a:t>
            </a:r>
            <a:r>
              <a:rPr lang="en-US" dirty="0" err="1" smtClean="0"/>
              <a:t>tehdidi</a:t>
            </a:r>
            <a:r>
              <a:rPr lang="en-US" dirty="0" smtClean="0"/>
              <a:t> </a:t>
            </a:r>
            <a:r>
              <a:rPr lang="en-US" dirty="0" err="1" smtClean="0"/>
              <a:t>altında</a:t>
            </a:r>
            <a:r>
              <a:rPr lang="en-US" dirty="0" smtClean="0"/>
              <a:t> </a:t>
            </a:r>
            <a:r>
              <a:rPr lang="en-US" dirty="0" err="1" smtClean="0"/>
              <a:t>kalması</a:t>
            </a:r>
            <a:r>
              <a:rPr lang="en-US" dirty="0" smtClean="0"/>
              <a:t>, </a:t>
            </a:r>
            <a:r>
              <a:rPr lang="en-US" dirty="0" err="1" smtClean="0"/>
              <a:t>yaralanması</a:t>
            </a:r>
            <a:r>
              <a:rPr lang="en-US" dirty="0" smtClean="0"/>
              <a:t> </a:t>
            </a:r>
            <a:r>
              <a:rPr lang="en-US" dirty="0" err="1" smtClean="0"/>
              <a:t>ya</a:t>
            </a:r>
            <a:r>
              <a:rPr lang="en-US" dirty="0" smtClean="0"/>
              <a:t> </a:t>
            </a:r>
            <a:r>
              <a:rPr lang="en-US" dirty="0" err="1" smtClean="0"/>
              <a:t>da</a:t>
            </a:r>
            <a:r>
              <a:rPr lang="en-US" dirty="0" smtClean="0"/>
              <a:t> </a:t>
            </a:r>
            <a:r>
              <a:rPr lang="en-US" dirty="0" err="1" smtClean="0"/>
              <a:t>fizik</a:t>
            </a:r>
            <a:r>
              <a:rPr lang="en-US" dirty="0" smtClean="0"/>
              <a:t> </a:t>
            </a:r>
            <a:r>
              <a:rPr lang="en-US" dirty="0" err="1" smtClean="0"/>
              <a:t>bütünlüğünü</a:t>
            </a:r>
            <a:r>
              <a:rPr lang="en-US" dirty="0" smtClean="0"/>
              <a:t> </a:t>
            </a:r>
            <a:r>
              <a:rPr lang="en-US" dirty="0" err="1" smtClean="0"/>
              <a:t>tehdit</a:t>
            </a:r>
            <a:r>
              <a:rPr lang="en-US" dirty="0" smtClean="0"/>
              <a:t> </a:t>
            </a:r>
            <a:r>
              <a:rPr lang="en-US" dirty="0" err="1" smtClean="0"/>
              <a:t>eden</a:t>
            </a:r>
            <a:r>
              <a:rPr lang="en-US" dirty="0" smtClean="0"/>
              <a:t> </a:t>
            </a:r>
            <a:r>
              <a:rPr lang="en-US" dirty="0" err="1" smtClean="0"/>
              <a:t>bir</a:t>
            </a:r>
            <a:r>
              <a:rPr lang="en-US" dirty="0" smtClean="0"/>
              <a:t> </a:t>
            </a:r>
            <a:r>
              <a:rPr lang="en-US" dirty="0" err="1" smtClean="0"/>
              <a:t>olaya</a:t>
            </a:r>
            <a:r>
              <a:rPr lang="en-US" dirty="0" smtClean="0"/>
              <a:t> </a:t>
            </a:r>
            <a:r>
              <a:rPr lang="en-US" dirty="0" err="1" smtClean="0"/>
              <a:t>tanıklık</a:t>
            </a:r>
            <a:r>
              <a:rPr lang="en-US" dirty="0" smtClean="0"/>
              <a:t> </a:t>
            </a:r>
            <a:r>
              <a:rPr lang="en-US" dirty="0" err="1" smtClean="0"/>
              <a:t>etmesi</a:t>
            </a:r>
            <a:r>
              <a:rPr lang="en-US" dirty="0" smtClean="0"/>
              <a:t>, </a:t>
            </a:r>
            <a:r>
              <a:rPr lang="en-US" dirty="0" err="1" smtClean="0"/>
              <a:t>ailesinden</a:t>
            </a:r>
            <a:r>
              <a:rPr lang="en-US" dirty="0" smtClean="0"/>
              <a:t> </a:t>
            </a:r>
            <a:r>
              <a:rPr lang="en-US" dirty="0" err="1" smtClean="0"/>
              <a:t>birinin</a:t>
            </a:r>
            <a:r>
              <a:rPr lang="en-US" dirty="0" smtClean="0"/>
              <a:t> </a:t>
            </a:r>
            <a:r>
              <a:rPr lang="en-US" dirty="0" err="1" smtClean="0"/>
              <a:t>ya</a:t>
            </a:r>
            <a:r>
              <a:rPr lang="en-US" dirty="0" smtClean="0"/>
              <a:t> </a:t>
            </a:r>
            <a:r>
              <a:rPr lang="en-US" dirty="0" err="1" smtClean="0"/>
              <a:t>da</a:t>
            </a:r>
            <a:r>
              <a:rPr lang="en-US" dirty="0" smtClean="0"/>
              <a:t> </a:t>
            </a:r>
            <a:r>
              <a:rPr lang="en-US" dirty="0" err="1" smtClean="0"/>
              <a:t>başka</a:t>
            </a:r>
            <a:r>
              <a:rPr lang="en-US" dirty="0" smtClean="0"/>
              <a:t> </a:t>
            </a:r>
            <a:r>
              <a:rPr lang="en-US" dirty="0" err="1" smtClean="0"/>
              <a:t>bir</a:t>
            </a:r>
            <a:r>
              <a:rPr lang="en-US" dirty="0" smtClean="0"/>
              <a:t> </a:t>
            </a:r>
            <a:r>
              <a:rPr lang="en-US" dirty="0" err="1" smtClean="0"/>
              <a:t>yakınının</a:t>
            </a:r>
            <a:r>
              <a:rPr lang="en-US" dirty="0" smtClean="0"/>
              <a:t> </a:t>
            </a:r>
            <a:r>
              <a:rPr lang="en-US" dirty="0" err="1" smtClean="0"/>
              <a:t>beklenmedik</a:t>
            </a:r>
            <a:r>
              <a:rPr lang="en-US" dirty="0" smtClean="0"/>
              <a:t> </a:t>
            </a:r>
            <a:r>
              <a:rPr lang="en-US" dirty="0" err="1" smtClean="0"/>
              <a:t>ölümü</a:t>
            </a:r>
            <a:r>
              <a:rPr lang="en-US" dirty="0" smtClean="0"/>
              <a:t>, </a:t>
            </a:r>
            <a:r>
              <a:rPr lang="en-US" dirty="0" err="1" smtClean="0"/>
              <a:t>şiddete</a:t>
            </a:r>
            <a:r>
              <a:rPr lang="en-US" dirty="0" smtClean="0"/>
              <a:t> </a:t>
            </a:r>
            <a:r>
              <a:rPr lang="en-US" dirty="0" err="1" smtClean="0"/>
              <a:t>maruz</a:t>
            </a:r>
            <a:r>
              <a:rPr lang="en-US" dirty="0" smtClean="0"/>
              <a:t> </a:t>
            </a:r>
            <a:r>
              <a:rPr lang="en-US" dirty="0" err="1" smtClean="0"/>
              <a:t>kalarak</a:t>
            </a:r>
            <a:r>
              <a:rPr lang="en-US" dirty="0" smtClean="0"/>
              <a:t> </a:t>
            </a:r>
            <a:r>
              <a:rPr lang="en-US" dirty="0" err="1" smtClean="0"/>
              <a:t>öldürülmesi</a:t>
            </a:r>
            <a:r>
              <a:rPr lang="en-US" dirty="0" smtClean="0"/>
              <a:t>, </a:t>
            </a:r>
            <a:r>
              <a:rPr lang="en-US" dirty="0" err="1" smtClean="0"/>
              <a:t>ağır</a:t>
            </a:r>
            <a:r>
              <a:rPr lang="en-US" dirty="0" smtClean="0"/>
              <a:t> </a:t>
            </a:r>
            <a:r>
              <a:rPr lang="en-US" dirty="0" err="1" smtClean="0"/>
              <a:t>yaralanması</a:t>
            </a:r>
            <a:r>
              <a:rPr lang="en-US" dirty="0" smtClean="0"/>
              <a:t>, </a:t>
            </a:r>
            <a:r>
              <a:rPr lang="en-US" dirty="0" err="1" smtClean="0"/>
              <a:t>ölüm</a:t>
            </a:r>
            <a:r>
              <a:rPr lang="en-US" dirty="0" smtClean="0"/>
              <a:t> </a:t>
            </a:r>
            <a:r>
              <a:rPr lang="en-US" dirty="0" err="1" smtClean="0"/>
              <a:t>ya</a:t>
            </a:r>
            <a:r>
              <a:rPr lang="en-US" dirty="0" smtClean="0"/>
              <a:t> </a:t>
            </a:r>
            <a:r>
              <a:rPr lang="en-US" dirty="0" err="1" smtClean="0"/>
              <a:t>da</a:t>
            </a:r>
            <a:r>
              <a:rPr lang="en-US" dirty="0" smtClean="0"/>
              <a:t> </a:t>
            </a:r>
            <a:r>
              <a:rPr lang="en-US" dirty="0" err="1" smtClean="0"/>
              <a:t>yaralanma</a:t>
            </a:r>
            <a:r>
              <a:rPr lang="en-US" dirty="0" smtClean="0"/>
              <a:t> </a:t>
            </a:r>
            <a:r>
              <a:rPr lang="en-US" dirty="0" err="1" smtClean="0"/>
              <a:t>teh</a:t>
            </a:r>
            <a:r>
              <a:rPr lang="en-US" dirty="0" smtClean="0"/>
              <a:t>- </a:t>
            </a:r>
            <a:r>
              <a:rPr lang="en-US" dirty="0" err="1" smtClean="0"/>
              <a:t>didi</a:t>
            </a:r>
            <a:r>
              <a:rPr lang="en-US" dirty="0" smtClean="0"/>
              <a:t> </a:t>
            </a:r>
            <a:r>
              <a:rPr lang="en-US" dirty="0" err="1" smtClean="0"/>
              <a:t>altında</a:t>
            </a:r>
            <a:r>
              <a:rPr lang="en-US" dirty="0" smtClean="0"/>
              <a:t> </a:t>
            </a:r>
            <a:r>
              <a:rPr lang="en-US" dirty="0" err="1" smtClean="0"/>
              <a:t>kaldığını</a:t>
            </a:r>
            <a:r>
              <a:rPr lang="en-US" dirty="0" smtClean="0"/>
              <a:t> </a:t>
            </a:r>
            <a:r>
              <a:rPr lang="en-US" dirty="0" err="1" smtClean="0"/>
              <a:t>öğrenmesi</a:t>
            </a:r>
            <a:r>
              <a:rPr lang="en-US" dirty="0" smtClean="0"/>
              <a:t> </a:t>
            </a:r>
            <a:r>
              <a:rPr lang="en-US" dirty="0" err="1" smtClean="0"/>
              <a:t>gibi</a:t>
            </a:r>
            <a:r>
              <a:rPr lang="en-US" dirty="0" smtClean="0"/>
              <a:t> </a:t>
            </a:r>
            <a:r>
              <a:rPr lang="en-US" dirty="0" err="1" smtClean="0"/>
              <a:t>kişinin</a:t>
            </a:r>
            <a:r>
              <a:rPr lang="en-US" dirty="0" smtClean="0"/>
              <a:t> </a:t>
            </a:r>
            <a:r>
              <a:rPr lang="en-US" dirty="0" err="1" smtClean="0"/>
              <a:t>doğrudan</a:t>
            </a:r>
            <a:r>
              <a:rPr lang="en-US" dirty="0" smtClean="0"/>
              <a:t> </a:t>
            </a:r>
            <a:r>
              <a:rPr lang="en-US" dirty="0" err="1" smtClean="0"/>
              <a:t>yaşadığı</a:t>
            </a:r>
            <a:r>
              <a:rPr lang="en-US" dirty="0" smtClean="0"/>
              <a:t> </a:t>
            </a:r>
            <a:r>
              <a:rPr lang="en-US" dirty="0" err="1" smtClean="0"/>
              <a:t>ve</a:t>
            </a:r>
            <a:r>
              <a:rPr lang="en-US" dirty="0" smtClean="0"/>
              <a:t> </a:t>
            </a:r>
            <a:r>
              <a:rPr lang="en-US" dirty="0" err="1" smtClean="0"/>
              <a:t>bu</a:t>
            </a:r>
            <a:r>
              <a:rPr lang="en-US" dirty="0" smtClean="0"/>
              <a:t> </a:t>
            </a:r>
            <a:r>
              <a:rPr lang="en-US" dirty="0" err="1" smtClean="0"/>
              <a:t>trav</a:t>
            </a:r>
            <a:r>
              <a:rPr lang="en-US" dirty="0" smtClean="0"/>
              <a:t>- </a:t>
            </a:r>
            <a:r>
              <a:rPr lang="en-US" dirty="0" err="1" smtClean="0"/>
              <a:t>matik</a:t>
            </a:r>
            <a:r>
              <a:rPr lang="en-US" dirty="0" smtClean="0"/>
              <a:t> </a:t>
            </a:r>
            <a:r>
              <a:rPr lang="en-US" dirty="0" err="1" smtClean="0"/>
              <a:t>olay</a:t>
            </a:r>
            <a:r>
              <a:rPr lang="en-US" dirty="0" smtClean="0"/>
              <a:t> </a:t>
            </a:r>
            <a:r>
              <a:rPr lang="en-US" dirty="0" err="1" smtClean="0"/>
              <a:t>karşısında</a:t>
            </a:r>
            <a:r>
              <a:rPr lang="en-US" dirty="0" smtClean="0"/>
              <a:t> </a:t>
            </a:r>
            <a:r>
              <a:rPr lang="en-US" dirty="0" err="1" smtClean="0"/>
              <a:t>kişide</a:t>
            </a:r>
            <a:r>
              <a:rPr lang="en-US" dirty="0" smtClean="0"/>
              <a:t> </a:t>
            </a:r>
            <a:r>
              <a:rPr lang="en-US" dirty="0" err="1" smtClean="0"/>
              <a:t>dehşet</a:t>
            </a:r>
            <a:r>
              <a:rPr lang="en-US" dirty="0" smtClean="0"/>
              <a:t>, </a:t>
            </a:r>
            <a:r>
              <a:rPr lang="en-US" dirty="0" err="1" smtClean="0"/>
              <a:t>korku</a:t>
            </a:r>
            <a:r>
              <a:rPr lang="en-US" dirty="0" smtClean="0"/>
              <a:t> </a:t>
            </a:r>
            <a:r>
              <a:rPr lang="en-US" dirty="0" err="1" smtClean="0"/>
              <a:t>ve</a:t>
            </a:r>
            <a:r>
              <a:rPr lang="en-US" dirty="0" smtClean="0"/>
              <a:t> </a:t>
            </a:r>
            <a:r>
              <a:rPr lang="en-US" dirty="0" err="1" smtClean="0"/>
              <a:t>çaresizlik</a:t>
            </a:r>
            <a:r>
              <a:rPr lang="en-US" dirty="0" smtClean="0"/>
              <a:t> </a:t>
            </a:r>
            <a:r>
              <a:rPr lang="en-US" dirty="0" err="1" smtClean="0"/>
              <a:t>duygularının</a:t>
            </a:r>
            <a:r>
              <a:rPr lang="en-US" dirty="0" smtClean="0"/>
              <a:t> </a:t>
            </a:r>
            <a:r>
              <a:rPr lang="en-US" dirty="0" err="1" smtClean="0"/>
              <a:t>ortaya</a:t>
            </a:r>
            <a:r>
              <a:rPr lang="en-US" dirty="0" smtClean="0"/>
              <a:t> </a:t>
            </a:r>
            <a:r>
              <a:rPr lang="en-US" dirty="0" err="1" smtClean="0"/>
              <a:t>çıkması</a:t>
            </a:r>
            <a:r>
              <a:rPr lang="en-US" dirty="0" smtClean="0"/>
              <a:t> </a:t>
            </a:r>
            <a:r>
              <a:rPr lang="en-US" dirty="0" err="1" smtClean="0"/>
              <a:t>durumudur</a:t>
            </a:r>
            <a:r>
              <a:rPr lang="en-US" dirty="0" smtClean="0"/>
              <a:t>”</a:t>
            </a:r>
            <a:endParaRPr lang="tr-TR"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36680"/>
          </a:xfrm>
        </p:spPr>
        <p:txBody>
          <a:bodyPr>
            <a:normAutofit/>
          </a:bodyPr>
          <a:lstStyle/>
          <a:p>
            <a:pPr algn="ctr"/>
            <a:r>
              <a:rPr lang="en-US" sz="3600" dirty="0" err="1" smtClean="0"/>
              <a:t>Göçün</a:t>
            </a:r>
            <a:r>
              <a:rPr lang="en-US" sz="3600" dirty="0" smtClean="0"/>
              <a:t> </a:t>
            </a:r>
            <a:r>
              <a:rPr lang="en-US" sz="3600" dirty="0" err="1" smtClean="0"/>
              <a:t>Toplumsal</a:t>
            </a:r>
            <a:r>
              <a:rPr lang="en-US" sz="3600" dirty="0" smtClean="0"/>
              <a:t> </a:t>
            </a:r>
            <a:r>
              <a:rPr lang="en-US" sz="3600" dirty="0" err="1" smtClean="0"/>
              <a:t>Etkileri</a:t>
            </a:r>
            <a:endParaRPr lang="tr-TR" sz="3600" dirty="0"/>
          </a:p>
        </p:txBody>
      </p:sp>
      <p:sp>
        <p:nvSpPr>
          <p:cNvPr id="3" name="2 İçerik Yer Tutucusu"/>
          <p:cNvSpPr>
            <a:spLocks noGrp="1"/>
          </p:cNvSpPr>
          <p:nvPr>
            <p:ph idx="1"/>
          </p:nvPr>
        </p:nvSpPr>
        <p:spPr>
          <a:xfrm>
            <a:off x="457200" y="1484784"/>
            <a:ext cx="8229600" cy="4896544"/>
          </a:xfrm>
        </p:spPr>
        <p:txBody>
          <a:bodyPr>
            <a:normAutofit fontScale="85000" lnSpcReduction="10000"/>
          </a:bodyPr>
          <a:lstStyle/>
          <a:p>
            <a:r>
              <a:rPr lang="en-US" sz="2400" dirty="0" err="1" smtClean="0"/>
              <a:t>Göçmenlerin</a:t>
            </a:r>
            <a:r>
              <a:rPr lang="en-US" sz="2400" dirty="0" smtClean="0"/>
              <a:t> </a:t>
            </a:r>
            <a:r>
              <a:rPr lang="en-US" sz="2400" dirty="0" err="1" smtClean="0"/>
              <a:t>Yaşaması</a:t>
            </a:r>
            <a:r>
              <a:rPr lang="en-US" sz="2400" dirty="0" smtClean="0"/>
              <a:t> </a:t>
            </a:r>
            <a:r>
              <a:rPr lang="en-US" sz="2400" dirty="0" err="1" smtClean="0"/>
              <a:t>Muhtemel</a:t>
            </a:r>
            <a:r>
              <a:rPr lang="en-US" sz="2400" dirty="0" smtClean="0"/>
              <a:t> </a:t>
            </a:r>
            <a:r>
              <a:rPr lang="en-US" sz="2400" dirty="0" err="1" smtClean="0"/>
              <a:t>Sorunlar</a:t>
            </a:r>
            <a:r>
              <a:rPr lang="tr-TR" sz="2400" dirty="0" smtClean="0"/>
              <a:t> :</a:t>
            </a:r>
          </a:p>
          <a:p>
            <a:r>
              <a:rPr lang="en-US" sz="2800" dirty="0" err="1" smtClean="0">
                <a:solidFill>
                  <a:srgbClr val="FF0000"/>
                </a:solidFill>
              </a:rPr>
              <a:t>Temel</a:t>
            </a:r>
            <a:r>
              <a:rPr lang="en-US" sz="2800" dirty="0" smtClean="0">
                <a:solidFill>
                  <a:srgbClr val="FF0000"/>
                </a:solidFill>
              </a:rPr>
              <a:t>/</a:t>
            </a:r>
            <a:r>
              <a:rPr lang="en-US" sz="2800" dirty="0" err="1" smtClean="0">
                <a:solidFill>
                  <a:srgbClr val="FF0000"/>
                </a:solidFill>
              </a:rPr>
              <a:t>Hayati</a:t>
            </a:r>
            <a:r>
              <a:rPr lang="en-US" sz="2800" dirty="0" smtClean="0">
                <a:solidFill>
                  <a:srgbClr val="FF0000"/>
                </a:solidFill>
              </a:rPr>
              <a:t> </a:t>
            </a:r>
            <a:r>
              <a:rPr lang="en-US" sz="2800" dirty="0" err="1" smtClean="0">
                <a:solidFill>
                  <a:srgbClr val="FF0000"/>
                </a:solidFill>
              </a:rPr>
              <a:t>Sorunlar</a:t>
            </a:r>
            <a:endParaRPr lang="tr-TR" sz="2800" dirty="0" smtClean="0">
              <a:solidFill>
                <a:srgbClr val="FF0000"/>
              </a:solidFill>
            </a:endParaRPr>
          </a:p>
          <a:p>
            <a:pPr lvl="0"/>
            <a:r>
              <a:rPr lang="en-US" sz="2800" i="1" dirty="0" smtClean="0"/>
              <a:t>Can </a:t>
            </a:r>
            <a:r>
              <a:rPr lang="en-US" sz="2800" i="1" dirty="0" err="1" smtClean="0"/>
              <a:t>güvenliği</a:t>
            </a:r>
            <a:endParaRPr lang="tr-TR" sz="3600" dirty="0" smtClean="0"/>
          </a:p>
          <a:p>
            <a:pPr lvl="0"/>
            <a:r>
              <a:rPr lang="en-US" sz="2800" i="1" dirty="0" err="1" smtClean="0"/>
              <a:t>Barınma</a:t>
            </a:r>
            <a:endParaRPr lang="tr-TR" sz="3600" dirty="0" smtClean="0"/>
          </a:p>
          <a:p>
            <a:pPr lvl="0"/>
            <a:r>
              <a:rPr lang="en-US" sz="2800" i="1" dirty="0" err="1" smtClean="0"/>
              <a:t>Yiyecek</a:t>
            </a:r>
            <a:r>
              <a:rPr lang="en-US" sz="2800" i="1" dirty="0" smtClean="0"/>
              <a:t> </a:t>
            </a:r>
            <a:r>
              <a:rPr lang="en-US" sz="2800" i="1" dirty="0" err="1" smtClean="0"/>
              <a:t>ve</a:t>
            </a:r>
            <a:r>
              <a:rPr lang="en-US" sz="2800" i="1" dirty="0" smtClean="0"/>
              <a:t> </a:t>
            </a:r>
            <a:r>
              <a:rPr lang="en-US" sz="2800" i="1" dirty="0" err="1" smtClean="0"/>
              <a:t>içecek</a:t>
            </a:r>
            <a:r>
              <a:rPr lang="en-US" sz="2800" i="1" dirty="0" smtClean="0"/>
              <a:t> </a:t>
            </a:r>
            <a:r>
              <a:rPr lang="en-US" sz="2800" i="1" dirty="0" err="1" smtClean="0"/>
              <a:t>bulabilme</a:t>
            </a:r>
            <a:r>
              <a:rPr lang="en-US" sz="2800" i="1" dirty="0" smtClean="0"/>
              <a:t>, </a:t>
            </a:r>
            <a:r>
              <a:rPr lang="en-US" sz="2800" i="1" dirty="0" err="1" smtClean="0"/>
              <a:t>temiz</a:t>
            </a:r>
            <a:r>
              <a:rPr lang="en-US" sz="2800" i="1" dirty="0" smtClean="0"/>
              <a:t> </a:t>
            </a:r>
            <a:r>
              <a:rPr lang="en-US" sz="2800" i="1" dirty="0" err="1" smtClean="0"/>
              <a:t>suya</a:t>
            </a:r>
            <a:r>
              <a:rPr lang="en-US" sz="2800" i="1" dirty="0" smtClean="0"/>
              <a:t> </a:t>
            </a:r>
            <a:r>
              <a:rPr lang="en-US" sz="2800" i="1" dirty="0" err="1" smtClean="0"/>
              <a:t>erişebilme</a:t>
            </a:r>
            <a:r>
              <a:rPr lang="en-US" sz="2800" i="1" dirty="0" smtClean="0"/>
              <a:t> </a:t>
            </a:r>
            <a:r>
              <a:rPr lang="en-US" sz="2800" i="1" dirty="0" err="1" smtClean="0"/>
              <a:t>güçlüğü</a:t>
            </a:r>
            <a:endParaRPr lang="tr-TR" sz="3600" dirty="0" smtClean="0"/>
          </a:p>
          <a:p>
            <a:pPr lvl="0"/>
            <a:r>
              <a:rPr lang="en-US" sz="2800" i="1" dirty="0" err="1" smtClean="0"/>
              <a:t>Gıda</a:t>
            </a:r>
            <a:r>
              <a:rPr lang="en-US" sz="2800" i="1" dirty="0" smtClean="0"/>
              <a:t> </a:t>
            </a:r>
            <a:r>
              <a:rPr lang="en-US" sz="2800" i="1" dirty="0" err="1" smtClean="0"/>
              <a:t>ve</a:t>
            </a:r>
            <a:r>
              <a:rPr lang="en-US" sz="2800" i="1" dirty="0" smtClean="0"/>
              <a:t> </a:t>
            </a:r>
            <a:r>
              <a:rPr lang="en-US" sz="2800" i="1" dirty="0" err="1" smtClean="0"/>
              <a:t>hijyen</a:t>
            </a:r>
            <a:r>
              <a:rPr lang="en-US" sz="2800" i="1" dirty="0" smtClean="0"/>
              <a:t> </a:t>
            </a:r>
            <a:r>
              <a:rPr lang="en-US" sz="2800" i="1" dirty="0" err="1" smtClean="0"/>
              <a:t>sorunları</a:t>
            </a:r>
            <a:endParaRPr lang="tr-TR" sz="3600" dirty="0" smtClean="0"/>
          </a:p>
          <a:p>
            <a:r>
              <a:rPr lang="en-US" sz="2800" dirty="0" err="1" smtClean="0"/>
              <a:t>Sosyal</a:t>
            </a:r>
            <a:r>
              <a:rPr lang="en-US" sz="2800" dirty="0" smtClean="0"/>
              <a:t> </a:t>
            </a:r>
            <a:r>
              <a:rPr lang="en-US" sz="2800" dirty="0" err="1" smtClean="0"/>
              <a:t>Sorunlar</a:t>
            </a:r>
            <a:endParaRPr lang="tr-TR" sz="2800" dirty="0" smtClean="0"/>
          </a:p>
          <a:p>
            <a:pPr lvl="0"/>
            <a:r>
              <a:rPr lang="en-US" sz="2800" i="1" dirty="0" err="1" smtClean="0"/>
              <a:t>Yeniden</a:t>
            </a:r>
            <a:r>
              <a:rPr lang="en-US" sz="2800" i="1" dirty="0" smtClean="0"/>
              <a:t> </a:t>
            </a:r>
            <a:r>
              <a:rPr lang="en-US" sz="2800" i="1" dirty="0" err="1" smtClean="0"/>
              <a:t>Sosyalleşme</a:t>
            </a:r>
            <a:endParaRPr lang="tr-TR" sz="3600" dirty="0" smtClean="0"/>
          </a:p>
          <a:p>
            <a:pPr lvl="0"/>
            <a:r>
              <a:rPr lang="en-US" sz="2800" i="1" dirty="0" err="1" smtClean="0"/>
              <a:t>Yeniden</a:t>
            </a:r>
            <a:r>
              <a:rPr lang="en-US" sz="2800" i="1" dirty="0" smtClean="0"/>
              <a:t> </a:t>
            </a:r>
            <a:r>
              <a:rPr lang="en-US" sz="2800" i="1" dirty="0" err="1" smtClean="0"/>
              <a:t>Kültürleşme</a:t>
            </a:r>
            <a:endParaRPr lang="tr-TR" sz="3600" dirty="0" smtClean="0"/>
          </a:p>
          <a:p>
            <a:pPr lvl="0"/>
            <a:r>
              <a:rPr lang="en-US" sz="2800" i="1" dirty="0" err="1" smtClean="0"/>
              <a:t>Gettolaşma</a:t>
            </a:r>
            <a:endParaRPr lang="tr-TR" sz="3600" dirty="0" smtClean="0"/>
          </a:p>
          <a:p>
            <a:pPr lvl="0"/>
            <a:r>
              <a:rPr lang="en-US" sz="2800" i="1" dirty="0" err="1" smtClean="0"/>
              <a:t>Dışlanma</a:t>
            </a:r>
            <a:r>
              <a:rPr lang="en-US" sz="2800" i="1" dirty="0" smtClean="0"/>
              <a:t> </a:t>
            </a:r>
            <a:r>
              <a:rPr lang="en-US" sz="2800" i="1" dirty="0" err="1" smtClean="0"/>
              <a:t>ve</a:t>
            </a:r>
            <a:r>
              <a:rPr lang="en-US" sz="2800" i="1" dirty="0" smtClean="0"/>
              <a:t> </a:t>
            </a:r>
            <a:r>
              <a:rPr lang="en-US" sz="2800" i="1" dirty="0" err="1" smtClean="0"/>
              <a:t>Ayırımcılık</a:t>
            </a:r>
            <a:endParaRPr lang="tr-TR" sz="3600" dirty="0" smtClean="0"/>
          </a:p>
          <a:p>
            <a:pPr lvl="0"/>
            <a:r>
              <a:rPr lang="en-US" sz="2800" i="1" dirty="0" err="1" smtClean="0"/>
              <a:t>Kültür</a:t>
            </a:r>
            <a:r>
              <a:rPr lang="en-US" sz="2800" i="1" dirty="0" smtClean="0"/>
              <a:t> </a:t>
            </a:r>
            <a:r>
              <a:rPr lang="en-US" sz="2800" i="1" dirty="0" err="1" smtClean="0"/>
              <a:t>Şoku</a:t>
            </a:r>
            <a:endParaRPr lang="tr-TR" sz="2800" dirty="0" smtClean="0"/>
          </a:p>
          <a:p>
            <a:endParaRPr lang="tr-TR"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36680"/>
          </a:xfrm>
        </p:spPr>
        <p:txBody>
          <a:bodyPr>
            <a:normAutofit/>
          </a:bodyPr>
          <a:lstStyle/>
          <a:p>
            <a:pPr algn="ctr"/>
            <a:endParaRPr lang="tr-TR" sz="3600" dirty="0"/>
          </a:p>
        </p:txBody>
      </p:sp>
      <p:sp>
        <p:nvSpPr>
          <p:cNvPr id="3" name="2 İçerik Yer Tutucusu"/>
          <p:cNvSpPr>
            <a:spLocks noGrp="1"/>
          </p:cNvSpPr>
          <p:nvPr>
            <p:ph idx="1"/>
          </p:nvPr>
        </p:nvSpPr>
        <p:spPr>
          <a:xfrm>
            <a:off x="457200" y="1484784"/>
            <a:ext cx="8229600" cy="4896544"/>
          </a:xfrm>
        </p:spPr>
        <p:txBody>
          <a:bodyPr>
            <a:normAutofit/>
          </a:bodyPr>
          <a:lstStyle/>
          <a:p>
            <a:r>
              <a:rPr lang="en-US" sz="2800" dirty="0" err="1" smtClean="0">
                <a:solidFill>
                  <a:srgbClr val="FF0000"/>
                </a:solidFill>
              </a:rPr>
              <a:t>Psikolojik</a:t>
            </a:r>
            <a:r>
              <a:rPr lang="en-US" sz="2800" dirty="0" smtClean="0">
                <a:solidFill>
                  <a:srgbClr val="FF0000"/>
                </a:solidFill>
              </a:rPr>
              <a:t> </a:t>
            </a:r>
            <a:r>
              <a:rPr lang="en-US" sz="2800" dirty="0" err="1" smtClean="0">
                <a:solidFill>
                  <a:srgbClr val="FF0000"/>
                </a:solidFill>
              </a:rPr>
              <a:t>Sorunlar</a:t>
            </a:r>
            <a:endParaRPr lang="tr-TR" sz="2800" dirty="0" smtClean="0">
              <a:solidFill>
                <a:srgbClr val="FF0000"/>
              </a:solidFill>
            </a:endParaRPr>
          </a:p>
          <a:p>
            <a:pPr lvl="1"/>
            <a:r>
              <a:rPr lang="en-US" i="1" dirty="0" err="1" smtClean="0"/>
              <a:t>Güvensizlik</a:t>
            </a:r>
            <a:r>
              <a:rPr lang="en-US" i="1" dirty="0" smtClean="0"/>
              <a:t> </a:t>
            </a:r>
            <a:r>
              <a:rPr lang="en-US" i="1" dirty="0" err="1" smtClean="0"/>
              <a:t>duygusu</a:t>
            </a:r>
            <a:endParaRPr lang="tr-TR" sz="3200" dirty="0" smtClean="0"/>
          </a:p>
          <a:p>
            <a:pPr lvl="1"/>
            <a:r>
              <a:rPr lang="en-US" i="1" dirty="0" err="1" smtClean="0"/>
              <a:t>Korku</a:t>
            </a:r>
            <a:endParaRPr lang="tr-TR" sz="3200" dirty="0" smtClean="0"/>
          </a:p>
          <a:p>
            <a:pPr lvl="1"/>
            <a:r>
              <a:rPr lang="en-US" i="1" dirty="0" err="1" smtClean="0"/>
              <a:t>Yalnızlık</a:t>
            </a:r>
            <a:endParaRPr lang="tr-TR" sz="3200" dirty="0" smtClean="0"/>
          </a:p>
          <a:p>
            <a:pPr lvl="1"/>
            <a:r>
              <a:rPr lang="en-US" i="1" dirty="0" err="1" smtClean="0"/>
              <a:t>Kızgınlık</a:t>
            </a:r>
            <a:endParaRPr lang="tr-TR" sz="3200" dirty="0" smtClean="0"/>
          </a:p>
          <a:p>
            <a:pPr lvl="1"/>
            <a:r>
              <a:rPr lang="en-US" i="1" dirty="0" err="1" smtClean="0"/>
              <a:t>Dışlanmışlık</a:t>
            </a:r>
            <a:r>
              <a:rPr lang="en-US" i="1" dirty="0" smtClean="0"/>
              <a:t> </a:t>
            </a:r>
            <a:r>
              <a:rPr lang="en-US" i="1" dirty="0" err="1" smtClean="0"/>
              <a:t>hissi</a:t>
            </a:r>
            <a:endParaRPr lang="tr-TR" sz="3200" dirty="0" smtClean="0"/>
          </a:p>
          <a:p>
            <a:pPr lvl="1"/>
            <a:r>
              <a:rPr lang="en-US" i="1" dirty="0" err="1" smtClean="0"/>
              <a:t>Değersizlik</a:t>
            </a:r>
            <a:r>
              <a:rPr lang="en-US" i="1" dirty="0" smtClean="0"/>
              <a:t> </a:t>
            </a:r>
            <a:r>
              <a:rPr lang="en-US" i="1" dirty="0" err="1" smtClean="0"/>
              <a:t>hissi</a:t>
            </a:r>
            <a:endParaRPr lang="tr-TR" sz="3200" dirty="0" smtClean="0"/>
          </a:p>
          <a:p>
            <a:pPr lvl="1"/>
            <a:r>
              <a:rPr lang="en-US" i="1" dirty="0" err="1" smtClean="0"/>
              <a:t>İntikam</a:t>
            </a:r>
            <a:r>
              <a:rPr lang="en-US" i="1" dirty="0" smtClean="0"/>
              <a:t> </a:t>
            </a:r>
            <a:r>
              <a:rPr lang="en-US" i="1" dirty="0" err="1" smtClean="0"/>
              <a:t>ve</a:t>
            </a:r>
            <a:r>
              <a:rPr lang="en-US" i="1" dirty="0" smtClean="0"/>
              <a:t> </a:t>
            </a:r>
            <a:r>
              <a:rPr lang="en-US" i="1" dirty="0" err="1" smtClean="0"/>
              <a:t>nefret</a:t>
            </a:r>
            <a:r>
              <a:rPr lang="en-US" i="1" dirty="0" smtClean="0"/>
              <a:t> </a:t>
            </a:r>
            <a:r>
              <a:rPr lang="en-US" i="1" dirty="0" err="1" smtClean="0"/>
              <a:t>duygularında</a:t>
            </a:r>
            <a:r>
              <a:rPr lang="en-US" i="1" dirty="0" smtClean="0"/>
              <a:t> </a:t>
            </a:r>
            <a:r>
              <a:rPr lang="en-US" i="1" dirty="0" err="1" smtClean="0"/>
              <a:t>yoğunluk</a:t>
            </a:r>
            <a:endParaRPr lang="tr-TR" sz="3200" dirty="0" smtClean="0"/>
          </a:p>
          <a:p>
            <a:endParaRPr lang="tr-TR" sz="2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212744"/>
          </a:xfrm>
        </p:spPr>
        <p:txBody>
          <a:bodyPr>
            <a:normAutofit/>
          </a:bodyPr>
          <a:lstStyle/>
          <a:p>
            <a:pPr algn="ctr"/>
            <a:r>
              <a:rPr lang="en-US" sz="3600" dirty="0" err="1" smtClean="0"/>
              <a:t>Göçmen</a:t>
            </a:r>
            <a:r>
              <a:rPr lang="en-US" sz="3600" dirty="0" smtClean="0"/>
              <a:t> Kabul Eden </a:t>
            </a:r>
            <a:r>
              <a:rPr lang="en-US" sz="3600" dirty="0" err="1" smtClean="0"/>
              <a:t>Toplumlarda</a:t>
            </a:r>
            <a:r>
              <a:rPr lang="en-US" sz="3600" dirty="0" smtClean="0"/>
              <a:t> </a:t>
            </a:r>
            <a:r>
              <a:rPr lang="en-US" sz="3600" dirty="0" err="1" smtClean="0"/>
              <a:t>Yaşanması</a:t>
            </a:r>
            <a:r>
              <a:rPr lang="en-US" sz="3600" dirty="0" smtClean="0"/>
              <a:t> </a:t>
            </a:r>
            <a:r>
              <a:rPr lang="en-US" sz="3600" dirty="0" err="1" smtClean="0"/>
              <a:t>Muhtemel</a:t>
            </a:r>
            <a:r>
              <a:rPr lang="en-US" sz="3600" dirty="0" smtClean="0"/>
              <a:t> </a:t>
            </a:r>
            <a:r>
              <a:rPr lang="en-US" sz="3600" dirty="0" err="1" smtClean="0"/>
              <a:t>Sorunlar</a:t>
            </a:r>
            <a:endParaRPr lang="tr-TR" sz="3600" dirty="0"/>
          </a:p>
        </p:txBody>
      </p:sp>
      <p:sp>
        <p:nvSpPr>
          <p:cNvPr id="3" name="2 İçerik Yer Tutucusu"/>
          <p:cNvSpPr>
            <a:spLocks noGrp="1"/>
          </p:cNvSpPr>
          <p:nvPr>
            <p:ph idx="1"/>
          </p:nvPr>
        </p:nvSpPr>
        <p:spPr>
          <a:xfrm>
            <a:off x="457200" y="2708920"/>
            <a:ext cx="8229600" cy="3672408"/>
          </a:xfrm>
        </p:spPr>
        <p:txBody>
          <a:bodyPr>
            <a:normAutofit/>
          </a:bodyPr>
          <a:lstStyle/>
          <a:p>
            <a:pPr lvl="0"/>
            <a:r>
              <a:rPr lang="en-US" sz="2400" i="1" dirty="0" err="1" smtClean="0"/>
              <a:t>Düzenin</a:t>
            </a:r>
            <a:r>
              <a:rPr lang="en-US" sz="2400" i="1" dirty="0" smtClean="0"/>
              <a:t> </a:t>
            </a:r>
            <a:r>
              <a:rPr lang="en-US" sz="2400" i="1" dirty="0" err="1" smtClean="0"/>
              <a:t>Bozulması</a:t>
            </a:r>
            <a:endParaRPr lang="tr-TR" sz="2400" dirty="0" smtClean="0"/>
          </a:p>
          <a:p>
            <a:pPr lvl="0"/>
            <a:r>
              <a:rPr lang="en-US" sz="2400" i="1" dirty="0" err="1" smtClean="0"/>
              <a:t>İşsizlik</a:t>
            </a:r>
            <a:endParaRPr lang="tr-TR" sz="2400" dirty="0" smtClean="0"/>
          </a:p>
          <a:p>
            <a:pPr lvl="0"/>
            <a:r>
              <a:rPr lang="en-US" sz="2400" i="1" dirty="0" err="1" smtClean="0"/>
              <a:t>Eğitim</a:t>
            </a:r>
            <a:r>
              <a:rPr lang="en-US" sz="2400" i="1" dirty="0" smtClean="0"/>
              <a:t> </a:t>
            </a:r>
            <a:r>
              <a:rPr lang="en-US" sz="2400" i="1" dirty="0" err="1" smtClean="0"/>
              <a:t>Sorunları</a:t>
            </a:r>
            <a:endParaRPr lang="tr-TR" sz="2400" dirty="0" smtClean="0"/>
          </a:p>
          <a:p>
            <a:pPr lvl="0"/>
            <a:r>
              <a:rPr lang="en-US" sz="2400" i="1" dirty="0" err="1" smtClean="0"/>
              <a:t>Dışlama</a:t>
            </a:r>
            <a:r>
              <a:rPr lang="en-US" sz="2400" i="1" dirty="0" smtClean="0"/>
              <a:t> </a:t>
            </a:r>
            <a:r>
              <a:rPr lang="en-US" sz="2400" i="1" dirty="0" err="1" smtClean="0"/>
              <a:t>ve</a:t>
            </a:r>
            <a:r>
              <a:rPr lang="en-US" sz="2400" i="1" dirty="0" smtClean="0"/>
              <a:t> </a:t>
            </a:r>
            <a:r>
              <a:rPr lang="en-US" sz="2400" i="1" dirty="0" err="1" smtClean="0"/>
              <a:t>Ayırımcılık</a:t>
            </a:r>
            <a:endParaRPr lang="tr-TR" sz="2400" dirty="0" smtClean="0"/>
          </a:p>
          <a:p>
            <a:endParaRPr lang="tr-TR" sz="2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0688"/>
            <a:ext cx="8229600" cy="936104"/>
          </a:xfrm>
        </p:spPr>
        <p:txBody>
          <a:bodyPr>
            <a:normAutofit fontScale="90000"/>
          </a:bodyPr>
          <a:lstStyle/>
          <a:p>
            <a:pPr algn="ctr"/>
            <a:r>
              <a:rPr lang="en-US" sz="3600" dirty="0" err="1" smtClean="0"/>
              <a:t>Çocuk</a:t>
            </a:r>
            <a:r>
              <a:rPr lang="en-US" sz="3600" dirty="0" smtClean="0"/>
              <a:t> </a:t>
            </a:r>
            <a:r>
              <a:rPr lang="en-US" sz="3600" dirty="0" err="1" smtClean="0"/>
              <a:t>ve</a:t>
            </a:r>
            <a:r>
              <a:rPr lang="en-US" sz="3600" dirty="0" smtClean="0"/>
              <a:t> </a:t>
            </a:r>
            <a:r>
              <a:rPr lang="en-US" sz="3600" dirty="0" err="1" smtClean="0"/>
              <a:t>Ergen</a:t>
            </a:r>
            <a:r>
              <a:rPr lang="en-US" sz="3600" dirty="0" smtClean="0"/>
              <a:t> </a:t>
            </a:r>
            <a:r>
              <a:rPr lang="en-US" sz="3600" dirty="0" err="1" smtClean="0"/>
              <a:t>Göçmenlerde</a:t>
            </a:r>
            <a:r>
              <a:rPr lang="en-US" sz="3600" dirty="0" smtClean="0"/>
              <a:t> </a:t>
            </a:r>
            <a:r>
              <a:rPr lang="en-US" sz="3600" dirty="0" err="1" smtClean="0"/>
              <a:t>Görülmesi</a:t>
            </a:r>
            <a:r>
              <a:rPr lang="en-US" sz="3600" dirty="0" smtClean="0"/>
              <a:t> </a:t>
            </a:r>
            <a:r>
              <a:rPr lang="en-US" sz="3600" dirty="0" err="1" smtClean="0"/>
              <a:t>Muhtemel</a:t>
            </a:r>
            <a:r>
              <a:rPr lang="en-US" sz="3600" dirty="0" smtClean="0"/>
              <a:t> </a:t>
            </a:r>
            <a:r>
              <a:rPr lang="en-US" sz="3600" dirty="0" err="1" smtClean="0"/>
              <a:t>Fizyolojik</a:t>
            </a:r>
            <a:r>
              <a:rPr lang="en-US" sz="3600" dirty="0" smtClean="0"/>
              <a:t> </a:t>
            </a:r>
            <a:r>
              <a:rPr lang="en-US" sz="3600" dirty="0" err="1" smtClean="0"/>
              <a:t>ve</a:t>
            </a:r>
            <a:r>
              <a:rPr lang="en-US" sz="3600" dirty="0" smtClean="0"/>
              <a:t> </a:t>
            </a:r>
            <a:r>
              <a:rPr lang="en-US" sz="3600" dirty="0" err="1" smtClean="0"/>
              <a:t>Psikolojik</a:t>
            </a:r>
            <a:r>
              <a:rPr lang="en-US" sz="3600" dirty="0" smtClean="0"/>
              <a:t> </a:t>
            </a:r>
            <a:r>
              <a:rPr lang="en-US" sz="3600" dirty="0" err="1" smtClean="0"/>
              <a:t>Belirtiler</a:t>
            </a:r>
            <a:endParaRPr lang="tr-TR" sz="3600" dirty="0"/>
          </a:p>
        </p:txBody>
      </p:sp>
      <p:sp>
        <p:nvSpPr>
          <p:cNvPr id="3" name="2 İçerik Yer Tutucusu"/>
          <p:cNvSpPr>
            <a:spLocks noGrp="1"/>
          </p:cNvSpPr>
          <p:nvPr>
            <p:ph idx="1"/>
          </p:nvPr>
        </p:nvSpPr>
        <p:spPr>
          <a:xfrm>
            <a:off x="457200" y="1772816"/>
            <a:ext cx="8229600" cy="4608512"/>
          </a:xfrm>
        </p:spPr>
        <p:txBody>
          <a:bodyPr>
            <a:normAutofit/>
          </a:bodyPr>
          <a:lstStyle/>
          <a:p>
            <a:pPr lvl="0"/>
            <a:r>
              <a:rPr lang="en-US" sz="2400" dirty="0" err="1" smtClean="0"/>
              <a:t>madde</a:t>
            </a:r>
            <a:r>
              <a:rPr lang="en-US" sz="2400" dirty="0" smtClean="0"/>
              <a:t> </a:t>
            </a:r>
            <a:r>
              <a:rPr lang="en-US" sz="2400" dirty="0" err="1" smtClean="0"/>
              <a:t>bağımlılığı</a:t>
            </a:r>
            <a:r>
              <a:rPr lang="en-US" sz="2400" dirty="0" smtClean="0"/>
              <a:t>,</a:t>
            </a:r>
            <a:endParaRPr lang="tr-TR" sz="2400" dirty="0" smtClean="0"/>
          </a:p>
          <a:p>
            <a:pPr lvl="0"/>
            <a:r>
              <a:rPr lang="en-US" sz="2400" dirty="0" err="1" smtClean="0"/>
              <a:t>suçluluk</a:t>
            </a:r>
            <a:r>
              <a:rPr lang="en-US" sz="2400" dirty="0" smtClean="0"/>
              <a:t>,</a:t>
            </a:r>
            <a:endParaRPr lang="tr-TR" sz="2400" dirty="0" smtClean="0"/>
          </a:p>
          <a:p>
            <a:pPr lvl="0"/>
            <a:r>
              <a:rPr lang="en-US" sz="2400" dirty="0" err="1" smtClean="0"/>
              <a:t>depresyon</a:t>
            </a:r>
            <a:r>
              <a:rPr lang="en-US" sz="2400" dirty="0" smtClean="0"/>
              <a:t>,</a:t>
            </a:r>
            <a:endParaRPr lang="tr-TR" sz="2400" dirty="0" smtClean="0"/>
          </a:p>
          <a:p>
            <a:pPr lvl="0"/>
            <a:r>
              <a:rPr lang="en-US" sz="2400" dirty="0" err="1" smtClean="0"/>
              <a:t>uyku</a:t>
            </a:r>
            <a:r>
              <a:rPr lang="en-US" sz="2400" dirty="0" smtClean="0"/>
              <a:t> </a:t>
            </a:r>
            <a:r>
              <a:rPr lang="en-US" sz="2400" dirty="0" err="1" smtClean="0"/>
              <a:t>bozuklukları</a:t>
            </a:r>
            <a:r>
              <a:rPr lang="en-US" sz="2400" dirty="0" smtClean="0"/>
              <a:t>,</a:t>
            </a:r>
            <a:endParaRPr lang="tr-TR" sz="2400" dirty="0" smtClean="0"/>
          </a:p>
          <a:p>
            <a:pPr lvl="0"/>
            <a:r>
              <a:rPr lang="en-US" sz="2400" dirty="0" err="1" smtClean="0"/>
              <a:t>korku</a:t>
            </a:r>
            <a:r>
              <a:rPr lang="en-US" sz="2400" dirty="0" smtClean="0"/>
              <a:t> </a:t>
            </a:r>
            <a:r>
              <a:rPr lang="en-US" sz="2400" dirty="0" err="1" smtClean="0"/>
              <a:t>ve</a:t>
            </a:r>
            <a:r>
              <a:rPr lang="en-US" sz="2400" dirty="0" smtClean="0"/>
              <a:t> </a:t>
            </a:r>
            <a:r>
              <a:rPr lang="en-US" sz="2400" dirty="0" err="1" smtClean="0"/>
              <a:t>kaygı</a:t>
            </a:r>
            <a:r>
              <a:rPr lang="en-US" sz="2400" dirty="0" smtClean="0"/>
              <a:t>,</a:t>
            </a:r>
            <a:endParaRPr lang="tr-TR" sz="2400" dirty="0" smtClean="0"/>
          </a:p>
          <a:p>
            <a:pPr lvl="0"/>
            <a:r>
              <a:rPr lang="en-US" sz="2400" dirty="0" err="1" smtClean="0"/>
              <a:t>yeme</a:t>
            </a:r>
            <a:r>
              <a:rPr lang="en-US" sz="2400" dirty="0" smtClean="0"/>
              <a:t> </a:t>
            </a:r>
            <a:r>
              <a:rPr lang="en-US" sz="2400" dirty="0" err="1" smtClean="0"/>
              <a:t>bozuklukları</a:t>
            </a:r>
            <a:r>
              <a:rPr lang="en-US" sz="2400" dirty="0" smtClean="0"/>
              <a:t>,</a:t>
            </a:r>
            <a:endParaRPr lang="tr-TR" sz="2400" dirty="0" smtClean="0"/>
          </a:p>
          <a:p>
            <a:pPr lvl="0"/>
            <a:r>
              <a:rPr lang="en-US" sz="2400" dirty="0" err="1" smtClean="0"/>
              <a:t>saldırganlık</a:t>
            </a:r>
            <a:r>
              <a:rPr lang="en-US" sz="2400" dirty="0" smtClean="0"/>
              <a:t> </a:t>
            </a:r>
            <a:r>
              <a:rPr lang="en-US" sz="2400" dirty="0" err="1" smtClean="0"/>
              <a:t>davranışları</a:t>
            </a:r>
            <a:r>
              <a:rPr lang="en-US" sz="2400" dirty="0" smtClean="0"/>
              <a:t>,</a:t>
            </a:r>
            <a:endParaRPr lang="tr-TR" sz="2400" dirty="0" smtClean="0"/>
          </a:p>
          <a:p>
            <a:pPr lvl="0"/>
            <a:r>
              <a:rPr lang="en-US" sz="2400" dirty="0" err="1" smtClean="0"/>
              <a:t>hiperaktivite</a:t>
            </a:r>
            <a:r>
              <a:rPr lang="en-US" sz="2400" dirty="0" smtClean="0"/>
              <a:t>,</a:t>
            </a:r>
            <a:endParaRPr lang="tr-TR" sz="2400" dirty="0" smtClean="0"/>
          </a:p>
          <a:p>
            <a:endParaRPr lang="tr-TR" sz="2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1368152"/>
          </a:xfrm>
        </p:spPr>
        <p:txBody>
          <a:bodyPr>
            <a:normAutofit/>
          </a:bodyPr>
          <a:lstStyle/>
          <a:p>
            <a:pPr algn="ctr"/>
            <a:r>
              <a:rPr lang="en-US" sz="3600" dirty="0" err="1" smtClean="0"/>
              <a:t>Çocuk</a:t>
            </a:r>
            <a:r>
              <a:rPr lang="en-US" sz="3600" dirty="0" smtClean="0"/>
              <a:t> </a:t>
            </a:r>
            <a:r>
              <a:rPr lang="en-US" sz="3600" dirty="0" err="1" smtClean="0"/>
              <a:t>ve</a:t>
            </a:r>
            <a:r>
              <a:rPr lang="en-US" sz="3600" dirty="0" smtClean="0"/>
              <a:t> </a:t>
            </a:r>
            <a:r>
              <a:rPr lang="en-US" sz="3600" dirty="0" err="1" smtClean="0"/>
              <a:t>Ergen</a:t>
            </a:r>
            <a:r>
              <a:rPr lang="en-US" sz="3600" dirty="0" smtClean="0"/>
              <a:t> </a:t>
            </a:r>
            <a:r>
              <a:rPr lang="en-US" sz="3600" dirty="0" err="1" smtClean="0"/>
              <a:t>Göçmenlerde</a:t>
            </a:r>
            <a:r>
              <a:rPr lang="en-US" sz="3600" dirty="0" smtClean="0"/>
              <a:t> </a:t>
            </a:r>
            <a:r>
              <a:rPr lang="en-US" sz="3600" dirty="0" err="1" smtClean="0"/>
              <a:t>Görülmesi</a:t>
            </a:r>
            <a:r>
              <a:rPr lang="en-US" sz="3600" dirty="0" smtClean="0"/>
              <a:t> </a:t>
            </a:r>
            <a:r>
              <a:rPr lang="en-US" sz="3600" dirty="0" err="1" smtClean="0"/>
              <a:t>Muhtemel</a:t>
            </a:r>
            <a:r>
              <a:rPr lang="en-US" sz="3600" dirty="0" smtClean="0"/>
              <a:t> </a:t>
            </a:r>
            <a:r>
              <a:rPr lang="en-US" sz="3600" dirty="0" err="1" smtClean="0"/>
              <a:t>Fizyolojik</a:t>
            </a:r>
            <a:r>
              <a:rPr lang="en-US" sz="3600" dirty="0" smtClean="0"/>
              <a:t> </a:t>
            </a:r>
            <a:r>
              <a:rPr lang="en-US" sz="3600" dirty="0" err="1" smtClean="0"/>
              <a:t>ve</a:t>
            </a:r>
            <a:r>
              <a:rPr lang="en-US" sz="3600" dirty="0" smtClean="0"/>
              <a:t> </a:t>
            </a:r>
            <a:r>
              <a:rPr lang="en-US" sz="3600" dirty="0" err="1" smtClean="0"/>
              <a:t>Psikolojik</a:t>
            </a:r>
            <a:r>
              <a:rPr lang="en-US" sz="3600" dirty="0" smtClean="0"/>
              <a:t> </a:t>
            </a:r>
            <a:r>
              <a:rPr lang="en-US" sz="3600" dirty="0" err="1" smtClean="0"/>
              <a:t>Belirtiler</a:t>
            </a:r>
            <a:endParaRPr lang="tr-TR" sz="3600" dirty="0"/>
          </a:p>
        </p:txBody>
      </p:sp>
      <p:sp>
        <p:nvSpPr>
          <p:cNvPr id="3" name="2 İçerik Yer Tutucusu"/>
          <p:cNvSpPr>
            <a:spLocks noGrp="1"/>
          </p:cNvSpPr>
          <p:nvPr>
            <p:ph idx="1"/>
          </p:nvPr>
        </p:nvSpPr>
        <p:spPr>
          <a:xfrm>
            <a:off x="457200" y="1988840"/>
            <a:ext cx="8229600" cy="4392488"/>
          </a:xfrm>
        </p:spPr>
        <p:txBody>
          <a:bodyPr>
            <a:normAutofit/>
          </a:bodyPr>
          <a:lstStyle/>
          <a:p>
            <a:pPr lvl="0"/>
            <a:r>
              <a:rPr lang="en-US" sz="2400" dirty="0" err="1" smtClean="0"/>
              <a:t>öğrenme</a:t>
            </a:r>
            <a:r>
              <a:rPr lang="en-US" sz="2400" dirty="0" smtClean="0"/>
              <a:t> </a:t>
            </a:r>
            <a:r>
              <a:rPr lang="en-US" sz="2400" dirty="0" err="1" smtClean="0"/>
              <a:t>güçlükleri</a:t>
            </a:r>
            <a:r>
              <a:rPr lang="en-US" sz="2400" dirty="0" smtClean="0"/>
              <a:t>,</a:t>
            </a:r>
            <a:endParaRPr lang="tr-TR" sz="2400" dirty="0" smtClean="0"/>
          </a:p>
          <a:p>
            <a:pPr lvl="0"/>
            <a:r>
              <a:rPr lang="en-US" sz="2400" dirty="0" err="1" smtClean="0"/>
              <a:t>baş</a:t>
            </a:r>
            <a:r>
              <a:rPr lang="en-US" sz="2400" dirty="0" smtClean="0"/>
              <a:t> </a:t>
            </a:r>
            <a:r>
              <a:rPr lang="en-US" sz="2400" dirty="0" err="1" smtClean="0"/>
              <a:t>ağrısı</a:t>
            </a:r>
            <a:r>
              <a:rPr lang="en-US" sz="2400" dirty="0" smtClean="0"/>
              <a:t>, </a:t>
            </a:r>
            <a:r>
              <a:rPr lang="en-US" sz="2400" dirty="0" err="1" smtClean="0"/>
              <a:t>sırt</a:t>
            </a:r>
            <a:r>
              <a:rPr lang="en-US" sz="2400" dirty="0" smtClean="0"/>
              <a:t> </a:t>
            </a:r>
            <a:r>
              <a:rPr lang="en-US" sz="2400" dirty="0" err="1" smtClean="0"/>
              <a:t>ağrısı</a:t>
            </a:r>
            <a:r>
              <a:rPr lang="en-US" sz="2400" dirty="0" smtClean="0"/>
              <a:t>, </a:t>
            </a:r>
            <a:r>
              <a:rPr lang="en-US" sz="2400" dirty="0" err="1" smtClean="0"/>
              <a:t>mide</a:t>
            </a:r>
            <a:r>
              <a:rPr lang="en-US" sz="2400" dirty="0" smtClean="0"/>
              <a:t> </a:t>
            </a:r>
            <a:r>
              <a:rPr lang="en-US" sz="2400" dirty="0" err="1" smtClean="0"/>
              <a:t>ağrısı</a:t>
            </a:r>
            <a:r>
              <a:rPr lang="en-US" sz="2400" dirty="0" smtClean="0"/>
              <a:t>, </a:t>
            </a:r>
            <a:r>
              <a:rPr lang="en-US" sz="2400" dirty="0" err="1" smtClean="0"/>
              <a:t>iştahsızlık</a:t>
            </a:r>
            <a:r>
              <a:rPr lang="en-US" sz="2400" dirty="0" smtClean="0"/>
              <a:t> vb. </a:t>
            </a:r>
            <a:r>
              <a:rPr lang="en-US" sz="2400" dirty="0" err="1" smtClean="0"/>
              <a:t>fizyolojik</a:t>
            </a:r>
            <a:r>
              <a:rPr lang="en-US" sz="2400" dirty="0" smtClean="0"/>
              <a:t> </a:t>
            </a:r>
            <a:r>
              <a:rPr lang="en-US" sz="2400" dirty="0" err="1" smtClean="0"/>
              <a:t>rahatsızlıklar</a:t>
            </a:r>
            <a:r>
              <a:rPr lang="en-US" sz="2400" dirty="0" smtClean="0"/>
              <a:t>,</a:t>
            </a:r>
            <a:endParaRPr lang="tr-TR" sz="2400" dirty="0" smtClean="0"/>
          </a:p>
          <a:p>
            <a:pPr lvl="0"/>
            <a:r>
              <a:rPr lang="en-US" sz="2400" dirty="0" err="1" smtClean="0"/>
              <a:t>travma</a:t>
            </a:r>
            <a:r>
              <a:rPr lang="en-US" sz="2400" dirty="0" smtClean="0"/>
              <a:t> </a:t>
            </a:r>
            <a:r>
              <a:rPr lang="en-US" sz="2400" dirty="0" err="1" smtClean="0"/>
              <a:t>sonrası</a:t>
            </a:r>
            <a:r>
              <a:rPr lang="en-US" sz="2400" dirty="0" smtClean="0"/>
              <a:t> </a:t>
            </a:r>
            <a:r>
              <a:rPr lang="en-US" sz="2400" dirty="0" err="1" smtClean="0"/>
              <a:t>stres</a:t>
            </a:r>
            <a:r>
              <a:rPr lang="en-US" sz="2400" dirty="0" smtClean="0"/>
              <a:t> </a:t>
            </a:r>
            <a:r>
              <a:rPr lang="en-US" sz="2400" dirty="0" err="1" smtClean="0"/>
              <a:t>bozukluğu</a:t>
            </a:r>
            <a:r>
              <a:rPr lang="en-US" sz="2400" dirty="0" smtClean="0"/>
              <a:t>,</a:t>
            </a:r>
            <a:endParaRPr lang="tr-TR" sz="2400" dirty="0" smtClean="0"/>
          </a:p>
          <a:p>
            <a:pPr lvl="0"/>
            <a:r>
              <a:rPr lang="en-US" sz="2400" dirty="0" err="1" smtClean="0"/>
              <a:t>sosyalleşme</a:t>
            </a:r>
            <a:r>
              <a:rPr lang="en-US" sz="2400" dirty="0" smtClean="0"/>
              <a:t> </a:t>
            </a:r>
            <a:r>
              <a:rPr lang="en-US" sz="2400" dirty="0" err="1" smtClean="0"/>
              <a:t>problemleri</a:t>
            </a:r>
            <a:r>
              <a:rPr lang="en-US" sz="2400" dirty="0" smtClean="0"/>
              <a:t>,</a:t>
            </a:r>
            <a:endParaRPr lang="tr-TR" sz="2400" dirty="0" smtClean="0"/>
          </a:p>
          <a:p>
            <a:pPr lvl="0"/>
            <a:r>
              <a:rPr lang="en-US" sz="2400" dirty="0" err="1" smtClean="0"/>
              <a:t>psikopatolojik</a:t>
            </a:r>
            <a:r>
              <a:rPr lang="en-US" sz="2400" dirty="0" smtClean="0"/>
              <a:t> </a:t>
            </a:r>
            <a:r>
              <a:rPr lang="en-US" sz="2400" dirty="0" err="1" smtClean="0"/>
              <a:t>sorunlar</a:t>
            </a:r>
            <a:r>
              <a:rPr lang="en-US" sz="2400" dirty="0" smtClean="0"/>
              <a:t> </a:t>
            </a:r>
            <a:r>
              <a:rPr lang="en-US" sz="2400" dirty="0" err="1" smtClean="0"/>
              <a:t>gibi</a:t>
            </a:r>
            <a:r>
              <a:rPr lang="en-US" sz="2400" dirty="0" smtClean="0"/>
              <a:t> </a:t>
            </a:r>
            <a:r>
              <a:rPr lang="en-US" sz="2400" dirty="0" err="1" smtClean="0"/>
              <a:t>problemler</a:t>
            </a:r>
            <a:r>
              <a:rPr lang="en-US" sz="2400" dirty="0" smtClean="0"/>
              <a:t> </a:t>
            </a:r>
            <a:r>
              <a:rPr lang="en-US" sz="2400" dirty="0" err="1" smtClean="0"/>
              <a:t>görülebilir</a:t>
            </a:r>
            <a:r>
              <a:rPr lang="en-US" sz="2400" dirty="0" smtClean="0"/>
              <a:t>.</a:t>
            </a:r>
            <a:endParaRPr lang="tr-TR" sz="2400" dirty="0" smtClean="0"/>
          </a:p>
          <a:p>
            <a:endParaRPr lang="tr-TR" sz="2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fontScale="90000"/>
          </a:bodyPr>
          <a:lstStyle/>
          <a:p>
            <a:pPr algn="ctr"/>
            <a:r>
              <a:rPr lang="en-US" sz="3600" dirty="0" err="1" smtClean="0"/>
              <a:t>Göç</a:t>
            </a:r>
            <a:r>
              <a:rPr lang="en-US" sz="3600" dirty="0" smtClean="0"/>
              <a:t> </a:t>
            </a:r>
            <a:r>
              <a:rPr lang="en-US" sz="3600" dirty="0" err="1" smtClean="0"/>
              <a:t>Travmasının</a:t>
            </a:r>
            <a:r>
              <a:rPr lang="en-US" sz="3600" dirty="0" smtClean="0"/>
              <a:t> </a:t>
            </a:r>
            <a:r>
              <a:rPr lang="en-US" sz="3600" dirty="0" err="1" smtClean="0"/>
              <a:t>Önlenmesinde</a:t>
            </a:r>
            <a:r>
              <a:rPr lang="en-US" sz="3600" dirty="0" smtClean="0"/>
              <a:t> </a:t>
            </a:r>
            <a:r>
              <a:rPr lang="en-US" sz="3600" dirty="0" err="1" smtClean="0"/>
              <a:t>Öğretmenlerin</a:t>
            </a:r>
            <a:r>
              <a:rPr lang="en-US" sz="3600" dirty="0" smtClean="0"/>
              <a:t> </a:t>
            </a:r>
            <a:r>
              <a:rPr lang="en-US" sz="3600" dirty="0" err="1" smtClean="0"/>
              <a:t>Rolü</a:t>
            </a:r>
            <a:endParaRPr lang="tr-TR" sz="3600" dirty="0"/>
          </a:p>
        </p:txBody>
      </p:sp>
      <p:sp>
        <p:nvSpPr>
          <p:cNvPr id="3" name="2 İçerik Yer Tutucusu"/>
          <p:cNvSpPr>
            <a:spLocks noGrp="1"/>
          </p:cNvSpPr>
          <p:nvPr>
            <p:ph idx="1"/>
          </p:nvPr>
        </p:nvSpPr>
        <p:spPr>
          <a:xfrm>
            <a:off x="457200" y="1844824"/>
            <a:ext cx="8229600" cy="4536504"/>
          </a:xfrm>
        </p:spPr>
        <p:txBody>
          <a:bodyPr>
            <a:normAutofit/>
          </a:bodyPr>
          <a:lstStyle/>
          <a:p>
            <a:pPr algn="just"/>
            <a:r>
              <a:rPr lang="en-US" sz="2200" dirty="0" err="1" smtClean="0"/>
              <a:t>Öğretmenlerin</a:t>
            </a:r>
            <a:r>
              <a:rPr lang="en-US" sz="2200" dirty="0" smtClean="0"/>
              <a:t> </a:t>
            </a:r>
            <a:r>
              <a:rPr lang="en-US" sz="2200" dirty="0" err="1" smtClean="0"/>
              <a:t>göç</a:t>
            </a:r>
            <a:r>
              <a:rPr lang="en-US" sz="2200" dirty="0" smtClean="0"/>
              <a:t> </a:t>
            </a:r>
            <a:r>
              <a:rPr lang="en-US" sz="2200" dirty="0" err="1" smtClean="0"/>
              <a:t>olgusunun</a:t>
            </a:r>
            <a:r>
              <a:rPr lang="en-US" sz="2200" dirty="0" smtClean="0"/>
              <a:t> </a:t>
            </a:r>
            <a:r>
              <a:rPr lang="en-US" sz="2200" dirty="0" err="1" smtClean="0"/>
              <a:t>boyutları</a:t>
            </a:r>
            <a:r>
              <a:rPr lang="en-US" sz="2200" dirty="0" smtClean="0"/>
              <a:t> </a:t>
            </a:r>
            <a:r>
              <a:rPr lang="en-US" sz="2200" dirty="0" err="1" smtClean="0"/>
              <a:t>ve</a:t>
            </a:r>
            <a:r>
              <a:rPr lang="en-US" sz="2200" dirty="0" smtClean="0"/>
              <a:t> </a:t>
            </a:r>
            <a:r>
              <a:rPr lang="en-US" sz="2200" dirty="0" err="1" smtClean="0"/>
              <a:t>nedenleri</a:t>
            </a:r>
            <a:r>
              <a:rPr lang="en-US" sz="2200" dirty="0" smtClean="0"/>
              <a:t> </a:t>
            </a:r>
            <a:r>
              <a:rPr lang="en-US" sz="2200" dirty="0" err="1" smtClean="0"/>
              <a:t>üzerine</a:t>
            </a:r>
            <a:r>
              <a:rPr lang="en-US" sz="2200" dirty="0" smtClean="0"/>
              <a:t> </a:t>
            </a:r>
            <a:r>
              <a:rPr lang="en-US" sz="2200" dirty="0" err="1" smtClean="0"/>
              <a:t>bilgi</a:t>
            </a:r>
            <a:r>
              <a:rPr lang="tr-TR" sz="2200" dirty="0" smtClean="0"/>
              <a:t> s</a:t>
            </a:r>
            <a:r>
              <a:rPr lang="en-US" sz="2200" dirty="0" err="1" smtClean="0"/>
              <a:t>ahibi</a:t>
            </a:r>
            <a:r>
              <a:rPr lang="en-US" sz="2200" dirty="0" smtClean="0"/>
              <a:t> </a:t>
            </a:r>
            <a:r>
              <a:rPr lang="en-US" sz="2200" dirty="0" err="1" smtClean="0"/>
              <a:t>olması</a:t>
            </a:r>
            <a:r>
              <a:rPr lang="en-US" sz="2200" dirty="0" smtClean="0"/>
              <a:t> </a:t>
            </a:r>
            <a:r>
              <a:rPr lang="en-US" sz="2200" dirty="0" err="1" smtClean="0"/>
              <a:t>ve</a:t>
            </a:r>
            <a:r>
              <a:rPr lang="en-US" sz="2200" dirty="0" smtClean="0"/>
              <a:t> </a:t>
            </a:r>
            <a:r>
              <a:rPr lang="en-US" sz="2200" dirty="0" err="1" smtClean="0"/>
              <a:t>ev</a:t>
            </a:r>
            <a:r>
              <a:rPr lang="en-US" sz="2200" dirty="0" smtClean="0"/>
              <a:t> </a:t>
            </a:r>
            <a:r>
              <a:rPr lang="en-US" sz="2200" dirty="0" err="1" smtClean="0"/>
              <a:t>sahibi</a:t>
            </a:r>
            <a:r>
              <a:rPr lang="en-US" sz="2200" dirty="0" smtClean="0"/>
              <a:t> </a:t>
            </a:r>
            <a:r>
              <a:rPr lang="en-US" sz="2200" dirty="0" err="1" smtClean="0"/>
              <a:t>öğrencileri</a:t>
            </a:r>
            <a:r>
              <a:rPr lang="en-US" sz="2200" dirty="0" smtClean="0"/>
              <a:t> </a:t>
            </a:r>
            <a:r>
              <a:rPr lang="en-US" sz="2200" dirty="0" err="1" smtClean="0"/>
              <a:t>bilgilendirmesi</a:t>
            </a:r>
            <a:r>
              <a:rPr lang="en-US" sz="2200" dirty="0" smtClean="0"/>
              <a:t> </a:t>
            </a:r>
            <a:r>
              <a:rPr lang="en-US" sz="2200" dirty="0" err="1" smtClean="0"/>
              <a:t>gerekmektedir</a:t>
            </a:r>
            <a:r>
              <a:rPr lang="en-US" sz="2200" dirty="0" smtClean="0"/>
              <a:t>.</a:t>
            </a:r>
            <a:endParaRPr lang="tr-TR" sz="2200" dirty="0" smtClean="0"/>
          </a:p>
          <a:p>
            <a:pPr algn="just"/>
            <a:r>
              <a:rPr lang="tr-TR" sz="2200" dirty="0" smtClean="0"/>
              <a:t>Anadili Türkçe olmayan göçmen öğrencilerin zorlanacağını göz önüne alarak, onlara yönelik uyarlama yapması faydalı olacaktır.</a:t>
            </a:r>
          </a:p>
          <a:p>
            <a:pPr algn="just"/>
            <a:r>
              <a:rPr lang="tr-TR" sz="2200" dirty="0" smtClean="0"/>
              <a:t>Bu öğrencilerle iletişim ve ilişiklerini güçlü tutmalıdırlar</a:t>
            </a:r>
          </a:p>
          <a:p>
            <a:pPr lvl="0" algn="just"/>
            <a:r>
              <a:rPr lang="en-US" sz="2000" dirty="0" err="1" smtClean="0"/>
              <a:t>Göçmen</a:t>
            </a:r>
            <a:r>
              <a:rPr lang="en-US" sz="2000" dirty="0" smtClean="0"/>
              <a:t> </a:t>
            </a:r>
            <a:r>
              <a:rPr lang="en-US" sz="2000" dirty="0" err="1" smtClean="0"/>
              <a:t>öğrenci</a:t>
            </a:r>
            <a:r>
              <a:rPr lang="en-US" sz="2000" dirty="0" smtClean="0"/>
              <a:t> </a:t>
            </a:r>
            <a:r>
              <a:rPr lang="en-US" sz="2000" dirty="0" err="1" smtClean="0"/>
              <a:t>iletişimin</a:t>
            </a:r>
            <a:r>
              <a:rPr lang="en-US" sz="2000" dirty="0" smtClean="0"/>
              <a:t> ilk </a:t>
            </a:r>
            <a:r>
              <a:rPr lang="en-US" sz="2000" dirty="0" err="1" smtClean="0"/>
              <a:t>anında</a:t>
            </a:r>
            <a:r>
              <a:rPr lang="en-US" sz="2000" dirty="0" smtClean="0"/>
              <a:t> </a:t>
            </a:r>
            <a:r>
              <a:rPr lang="en-US" sz="2000" dirty="0" err="1" smtClean="0"/>
              <a:t>sorular</a:t>
            </a:r>
            <a:r>
              <a:rPr lang="en-US" sz="2000" dirty="0" smtClean="0"/>
              <a:t> </a:t>
            </a:r>
            <a:r>
              <a:rPr lang="en-US" sz="2000" dirty="0" err="1" smtClean="0"/>
              <a:t>sorarak</a:t>
            </a:r>
            <a:r>
              <a:rPr lang="en-US" sz="2000" dirty="0" smtClean="0"/>
              <a:t> </a:t>
            </a:r>
            <a:r>
              <a:rPr lang="en-US" sz="2000" dirty="0" err="1" smtClean="0"/>
              <a:t>arkadaşları</a:t>
            </a:r>
            <a:r>
              <a:rPr lang="en-US" sz="2000" dirty="0" smtClean="0"/>
              <a:t>- </a:t>
            </a:r>
            <a:r>
              <a:rPr lang="en-US" sz="2000" dirty="0" err="1" smtClean="0"/>
              <a:t>nın</a:t>
            </a:r>
            <a:r>
              <a:rPr lang="en-US" sz="2000" dirty="0" smtClean="0"/>
              <a:t> </a:t>
            </a:r>
            <a:r>
              <a:rPr lang="en-US" sz="2000" dirty="0" err="1" smtClean="0"/>
              <a:t>kendi</a:t>
            </a:r>
            <a:r>
              <a:rPr lang="en-US" sz="2000" dirty="0" smtClean="0"/>
              <a:t> </a:t>
            </a:r>
            <a:r>
              <a:rPr lang="en-US" sz="2000" dirty="0" err="1" smtClean="0"/>
              <a:t>hakkında</a:t>
            </a:r>
            <a:r>
              <a:rPr lang="en-US" sz="2000" dirty="0" smtClean="0"/>
              <a:t> ne </a:t>
            </a:r>
            <a:r>
              <a:rPr lang="en-US" sz="2000" dirty="0" err="1" smtClean="0"/>
              <a:t>düşündükleri</a:t>
            </a:r>
            <a:r>
              <a:rPr lang="en-US" sz="2000" dirty="0" smtClean="0"/>
              <a:t> </a:t>
            </a:r>
            <a:r>
              <a:rPr lang="en-US" sz="2000" dirty="0" err="1" smtClean="0"/>
              <a:t>ve</a:t>
            </a:r>
            <a:r>
              <a:rPr lang="en-US" sz="2000" dirty="0" smtClean="0"/>
              <a:t> </a:t>
            </a:r>
            <a:r>
              <a:rPr lang="en-US" sz="2000" dirty="0" err="1" smtClean="0"/>
              <a:t>hissettikleri</a:t>
            </a:r>
            <a:r>
              <a:rPr lang="en-US" sz="2000" dirty="0" smtClean="0"/>
              <a:t> </a:t>
            </a:r>
            <a:r>
              <a:rPr lang="en-US" sz="2000" dirty="0" err="1" smtClean="0"/>
              <a:t>üzerine</a:t>
            </a:r>
            <a:r>
              <a:rPr lang="en-US" sz="2000" dirty="0" smtClean="0"/>
              <a:t> </a:t>
            </a:r>
            <a:r>
              <a:rPr lang="en-US" sz="2000" dirty="0" err="1" smtClean="0"/>
              <a:t>anlamlandır</a:t>
            </a:r>
            <a:r>
              <a:rPr lang="en-US" sz="2000" dirty="0" smtClean="0"/>
              <a:t>- ma </a:t>
            </a:r>
            <a:r>
              <a:rPr lang="en-US" sz="2000" dirty="0" err="1" smtClean="0"/>
              <a:t>çabası</a:t>
            </a:r>
            <a:r>
              <a:rPr lang="en-US" sz="2000" dirty="0" smtClean="0"/>
              <a:t> </a:t>
            </a:r>
            <a:r>
              <a:rPr lang="en-US" sz="2000" dirty="0" err="1" smtClean="0"/>
              <a:t>içerisine</a:t>
            </a:r>
            <a:r>
              <a:rPr lang="en-US" sz="2000" dirty="0" smtClean="0"/>
              <a:t> </a:t>
            </a:r>
            <a:r>
              <a:rPr lang="en-US" sz="2000" dirty="0" err="1" smtClean="0"/>
              <a:t>girebilir</a:t>
            </a:r>
            <a:r>
              <a:rPr lang="en-US" sz="2000" dirty="0" smtClean="0"/>
              <a:t>. Bu </a:t>
            </a:r>
            <a:r>
              <a:rPr lang="en-US" sz="2000" dirty="0" err="1" smtClean="0"/>
              <a:t>noktada</a:t>
            </a:r>
            <a:r>
              <a:rPr lang="en-US" sz="2000" dirty="0" smtClean="0"/>
              <a:t> </a:t>
            </a:r>
            <a:r>
              <a:rPr lang="en-US" sz="2000" dirty="0" err="1" smtClean="0"/>
              <a:t>öğrenciye</a:t>
            </a:r>
            <a:r>
              <a:rPr lang="en-US" sz="2000" dirty="0" smtClean="0"/>
              <a:t> </a:t>
            </a:r>
            <a:r>
              <a:rPr lang="en-US" sz="2000" dirty="0" err="1" smtClean="0"/>
              <a:t>tutarlı</a:t>
            </a:r>
            <a:r>
              <a:rPr lang="en-US" sz="2000" dirty="0" smtClean="0"/>
              <a:t> </a:t>
            </a:r>
            <a:r>
              <a:rPr lang="en-US" sz="2000" dirty="0" err="1" smtClean="0"/>
              <a:t>ve</a:t>
            </a:r>
            <a:r>
              <a:rPr lang="en-US" sz="2000" dirty="0" smtClean="0"/>
              <a:t> </a:t>
            </a:r>
            <a:r>
              <a:rPr lang="en-US" sz="2000" dirty="0" err="1" smtClean="0"/>
              <a:t>doğru</a:t>
            </a:r>
            <a:r>
              <a:rPr lang="en-US" sz="2000" dirty="0" smtClean="0"/>
              <a:t> </a:t>
            </a:r>
            <a:r>
              <a:rPr lang="en-US" sz="2000" dirty="0" err="1" smtClean="0"/>
              <a:t>cevaplar</a:t>
            </a:r>
            <a:r>
              <a:rPr lang="en-US" sz="2000" dirty="0" smtClean="0"/>
              <a:t> </a:t>
            </a:r>
            <a:r>
              <a:rPr lang="en-US" sz="2000" dirty="0" err="1" smtClean="0"/>
              <a:t>verilmesi</a:t>
            </a:r>
            <a:r>
              <a:rPr lang="en-US" sz="2000" dirty="0" smtClean="0"/>
              <a:t> </a:t>
            </a:r>
            <a:r>
              <a:rPr lang="en-US" sz="2000" dirty="0" err="1" smtClean="0"/>
              <a:t>gerekmekte</a:t>
            </a:r>
            <a:r>
              <a:rPr lang="en-US" sz="2000" dirty="0" smtClean="0"/>
              <a:t>, </a:t>
            </a:r>
            <a:r>
              <a:rPr lang="en-US" sz="2000" dirty="0" err="1" smtClean="0"/>
              <a:t>rahatsız</a:t>
            </a:r>
            <a:r>
              <a:rPr lang="en-US" sz="2000" dirty="0" smtClean="0"/>
              <a:t> </a:t>
            </a:r>
            <a:r>
              <a:rPr lang="en-US" sz="2000" dirty="0" err="1" smtClean="0"/>
              <a:t>edici</a:t>
            </a:r>
            <a:r>
              <a:rPr lang="en-US" sz="2000" dirty="0" smtClean="0"/>
              <a:t> </a:t>
            </a:r>
            <a:r>
              <a:rPr lang="en-US" sz="2000" dirty="0" err="1" smtClean="0"/>
              <a:t>düşünce</a:t>
            </a:r>
            <a:r>
              <a:rPr lang="en-US" sz="2000" dirty="0" smtClean="0"/>
              <a:t> </a:t>
            </a:r>
            <a:r>
              <a:rPr lang="en-US" sz="2000" dirty="0" err="1" smtClean="0"/>
              <a:t>ve</a:t>
            </a:r>
            <a:r>
              <a:rPr lang="en-US" sz="2000" dirty="0" smtClean="0"/>
              <a:t> </a:t>
            </a:r>
            <a:r>
              <a:rPr lang="en-US" sz="2000" dirty="0" err="1" smtClean="0"/>
              <a:t>duyguların</a:t>
            </a:r>
            <a:r>
              <a:rPr lang="en-US" sz="2000" dirty="0" smtClean="0"/>
              <a:t> </a:t>
            </a:r>
            <a:r>
              <a:rPr lang="en-US" sz="2000" dirty="0" err="1" smtClean="0"/>
              <a:t>oluşmamasına</a:t>
            </a:r>
            <a:r>
              <a:rPr lang="en-US" sz="2000" dirty="0" smtClean="0"/>
              <a:t> </a:t>
            </a:r>
            <a:r>
              <a:rPr lang="en-US" sz="2000" dirty="0" err="1" smtClean="0"/>
              <a:t>ayrıca</a:t>
            </a:r>
            <a:r>
              <a:rPr lang="en-US" sz="2000" dirty="0" smtClean="0"/>
              <a:t> </a:t>
            </a:r>
            <a:r>
              <a:rPr lang="en-US" sz="2000" dirty="0" err="1" smtClean="0"/>
              <a:t>dikkate</a:t>
            </a:r>
            <a:r>
              <a:rPr lang="en-US" sz="2000" dirty="0" smtClean="0"/>
              <a:t> </a:t>
            </a:r>
            <a:r>
              <a:rPr lang="en-US" sz="2000" dirty="0" err="1" smtClean="0"/>
              <a:t>edilmelidir</a:t>
            </a:r>
            <a:r>
              <a:rPr lang="en-US" sz="2000" dirty="0" smtClean="0"/>
              <a:t>.</a:t>
            </a:r>
            <a:endParaRPr lang="tr-TR" sz="2000" dirty="0" smtClean="0"/>
          </a:p>
          <a:p>
            <a:endParaRPr lang="tr-TR" sz="2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20688"/>
            <a:ext cx="8229600" cy="996720"/>
          </a:xfrm>
        </p:spPr>
        <p:txBody>
          <a:bodyPr>
            <a:normAutofit fontScale="90000"/>
          </a:bodyPr>
          <a:lstStyle/>
          <a:p>
            <a:pPr algn="ctr"/>
            <a:r>
              <a:rPr lang="en-US" sz="3600" dirty="0" err="1" smtClean="0"/>
              <a:t>Göç</a:t>
            </a:r>
            <a:r>
              <a:rPr lang="en-US" sz="3600" dirty="0" smtClean="0"/>
              <a:t> </a:t>
            </a:r>
            <a:r>
              <a:rPr lang="en-US" sz="3600" dirty="0" err="1" smtClean="0"/>
              <a:t>Travmasının</a:t>
            </a:r>
            <a:r>
              <a:rPr lang="en-US" sz="3600" dirty="0" smtClean="0"/>
              <a:t> </a:t>
            </a:r>
            <a:r>
              <a:rPr lang="en-US" sz="3600" dirty="0" err="1" smtClean="0"/>
              <a:t>Önlenmesinde</a:t>
            </a:r>
            <a:r>
              <a:rPr lang="en-US" sz="3600" dirty="0" smtClean="0"/>
              <a:t> </a:t>
            </a:r>
            <a:r>
              <a:rPr lang="en-US" sz="3600" dirty="0" err="1" smtClean="0"/>
              <a:t>Öğretmenlerin</a:t>
            </a:r>
            <a:r>
              <a:rPr lang="en-US" sz="3600" dirty="0" smtClean="0"/>
              <a:t> </a:t>
            </a:r>
            <a:r>
              <a:rPr lang="en-US" sz="3600" dirty="0" err="1" smtClean="0"/>
              <a:t>Rolü</a:t>
            </a:r>
            <a:endParaRPr lang="tr-TR" sz="3600" dirty="0"/>
          </a:p>
        </p:txBody>
      </p:sp>
      <p:sp>
        <p:nvSpPr>
          <p:cNvPr id="3" name="2 İçerik Yer Tutucusu"/>
          <p:cNvSpPr>
            <a:spLocks noGrp="1"/>
          </p:cNvSpPr>
          <p:nvPr>
            <p:ph idx="1"/>
          </p:nvPr>
        </p:nvSpPr>
        <p:spPr>
          <a:xfrm>
            <a:off x="457200" y="1772816"/>
            <a:ext cx="8229600" cy="4608512"/>
          </a:xfrm>
        </p:spPr>
        <p:txBody>
          <a:bodyPr>
            <a:normAutofit/>
          </a:bodyPr>
          <a:lstStyle/>
          <a:p>
            <a:r>
              <a:rPr lang="tr-TR" sz="2100" dirty="0" smtClean="0"/>
              <a:t>Travma ve stresle uğraşan göçmen öğrencilerin günlük rutini bozulacağından , bu rutinlerini içeren birlikte günlük zaman çizelgesi oluşturabiliriz, böylece oto </a:t>
            </a:r>
            <a:r>
              <a:rPr lang="tr-TR" sz="2100" dirty="0" smtClean="0"/>
              <a:t>k</a:t>
            </a:r>
            <a:r>
              <a:rPr lang="tr-TR" sz="2100" dirty="0" smtClean="0"/>
              <a:t>ontrolü artırıp  dağınık düzensiz olmaktan öğrenciyi koruyabiliriz.</a:t>
            </a:r>
          </a:p>
          <a:p>
            <a:r>
              <a:rPr lang="tr-TR" sz="2100" dirty="0" smtClean="0"/>
              <a:t>Öğrenciyle sağlam ve tutarlı bir ilişki kurduktan sonra, öğrencinin sosyal ağlarını genişletmek için </a:t>
            </a:r>
            <a:r>
              <a:rPr lang="en-US" sz="2100" dirty="0" err="1" smtClean="0"/>
              <a:t>akranlarıyla</a:t>
            </a:r>
            <a:r>
              <a:rPr lang="en-US" sz="2100" dirty="0" smtClean="0"/>
              <a:t> </a:t>
            </a:r>
            <a:r>
              <a:rPr lang="en-US" sz="2100" dirty="0" err="1" smtClean="0"/>
              <a:t>iletişim</a:t>
            </a:r>
            <a:r>
              <a:rPr lang="en-US" sz="2100" dirty="0" smtClean="0"/>
              <a:t> </a:t>
            </a:r>
            <a:r>
              <a:rPr lang="en-US" sz="2100" dirty="0" err="1" smtClean="0"/>
              <a:t>ortamla</a:t>
            </a:r>
            <a:r>
              <a:rPr lang="en-US" sz="2100" dirty="0" smtClean="0"/>
              <a:t>- </a:t>
            </a:r>
            <a:r>
              <a:rPr lang="en-US" sz="2100" dirty="0" err="1" smtClean="0"/>
              <a:t>rının</a:t>
            </a:r>
            <a:r>
              <a:rPr lang="en-US" sz="2100" dirty="0" smtClean="0"/>
              <a:t> </a:t>
            </a:r>
            <a:r>
              <a:rPr lang="en-US" sz="2100" dirty="0" err="1" smtClean="0"/>
              <a:t>sağlanması</a:t>
            </a:r>
            <a:r>
              <a:rPr lang="en-US" sz="2100" dirty="0" smtClean="0"/>
              <a:t> </a:t>
            </a:r>
            <a:r>
              <a:rPr lang="en-US" sz="2100" dirty="0" err="1" smtClean="0"/>
              <a:t>ve</a:t>
            </a:r>
            <a:r>
              <a:rPr lang="en-US" sz="2100" dirty="0" smtClean="0"/>
              <a:t> </a:t>
            </a:r>
            <a:r>
              <a:rPr lang="en-US" sz="2100" dirty="0" err="1" smtClean="0"/>
              <a:t>güçlendirilmesi</a:t>
            </a:r>
            <a:r>
              <a:rPr lang="en-US" sz="2100" dirty="0" smtClean="0"/>
              <a:t> </a:t>
            </a:r>
            <a:r>
              <a:rPr lang="en-US" sz="2100" dirty="0" err="1" smtClean="0"/>
              <a:t>gerekmektedir</a:t>
            </a:r>
            <a:r>
              <a:rPr lang="en-US" sz="2100" dirty="0" smtClean="0"/>
              <a:t>.</a:t>
            </a:r>
            <a:endParaRPr lang="tr-TR" sz="2100" dirty="0" smtClean="0"/>
          </a:p>
          <a:p>
            <a:r>
              <a:rPr lang="tr-TR" sz="2200" dirty="0" smtClean="0"/>
              <a:t>Sınıfa ilk geldiklerinde onlara hoş geldin kutlaması yapmak, onların özel günleri ve bayramlarında onları tebrik etmek aidiyet hissini ve yeni topluma katılımı artıracaktır.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0688"/>
            <a:ext cx="8229600" cy="1008112"/>
          </a:xfrm>
        </p:spPr>
        <p:txBody>
          <a:bodyPr>
            <a:normAutofit fontScale="90000"/>
          </a:bodyPr>
          <a:lstStyle/>
          <a:p>
            <a:pPr algn="ctr"/>
            <a:r>
              <a:rPr lang="en-US" sz="3600" dirty="0" err="1" smtClean="0"/>
              <a:t>Göç</a:t>
            </a:r>
            <a:r>
              <a:rPr lang="en-US" sz="3600" dirty="0" smtClean="0"/>
              <a:t> </a:t>
            </a:r>
            <a:r>
              <a:rPr lang="en-US" sz="3600" dirty="0" err="1" smtClean="0"/>
              <a:t>Travmasının</a:t>
            </a:r>
            <a:r>
              <a:rPr lang="en-US" sz="3600" dirty="0" smtClean="0"/>
              <a:t> </a:t>
            </a:r>
            <a:r>
              <a:rPr lang="en-US" sz="3600" dirty="0" err="1" smtClean="0"/>
              <a:t>Önlenmesinde</a:t>
            </a:r>
            <a:r>
              <a:rPr lang="en-US" sz="3600" dirty="0" smtClean="0"/>
              <a:t> </a:t>
            </a:r>
            <a:r>
              <a:rPr lang="en-US" sz="3600" dirty="0" err="1" smtClean="0"/>
              <a:t>Öğretmenlerin</a:t>
            </a:r>
            <a:r>
              <a:rPr lang="en-US" sz="3600" dirty="0" smtClean="0"/>
              <a:t> </a:t>
            </a:r>
            <a:r>
              <a:rPr lang="en-US" sz="3600" dirty="0" err="1" smtClean="0"/>
              <a:t>Rolü</a:t>
            </a:r>
            <a:endParaRPr lang="tr-TR" sz="3600" dirty="0"/>
          </a:p>
        </p:txBody>
      </p:sp>
      <p:sp>
        <p:nvSpPr>
          <p:cNvPr id="3" name="2 İçerik Yer Tutucusu"/>
          <p:cNvSpPr>
            <a:spLocks noGrp="1"/>
          </p:cNvSpPr>
          <p:nvPr>
            <p:ph idx="1"/>
          </p:nvPr>
        </p:nvSpPr>
        <p:spPr>
          <a:xfrm>
            <a:off x="457200" y="1844824"/>
            <a:ext cx="8229600" cy="4536504"/>
          </a:xfrm>
        </p:spPr>
        <p:txBody>
          <a:bodyPr>
            <a:normAutofit/>
          </a:bodyPr>
          <a:lstStyle/>
          <a:p>
            <a:r>
              <a:rPr lang="tr-TR" dirty="0" smtClean="0">
                <a:solidFill>
                  <a:srgbClr val="FF0000"/>
                </a:solidFill>
              </a:rPr>
              <a:t>HEPSİNDEN ÖNEMLİSİ</a:t>
            </a:r>
          </a:p>
          <a:p>
            <a:pPr marL="274320" lvl="1" indent="-274320" algn="just">
              <a:buClr>
                <a:schemeClr val="accent3"/>
              </a:buClr>
              <a:buSzPct val="95000"/>
            </a:pPr>
            <a:r>
              <a:rPr lang="en-US" sz="2300" dirty="0" err="1" smtClean="0"/>
              <a:t>Göçmen</a:t>
            </a:r>
            <a:r>
              <a:rPr lang="en-US" sz="2300" dirty="0" smtClean="0"/>
              <a:t> </a:t>
            </a:r>
            <a:r>
              <a:rPr lang="en-US" sz="2300" dirty="0" err="1" smtClean="0"/>
              <a:t>çocukların</a:t>
            </a:r>
            <a:r>
              <a:rPr lang="en-US" sz="2300" dirty="0" smtClean="0"/>
              <a:t> </a:t>
            </a:r>
            <a:r>
              <a:rPr lang="en-US" sz="2300" dirty="0" err="1" smtClean="0"/>
              <a:t>travma</a:t>
            </a:r>
            <a:r>
              <a:rPr lang="en-US" sz="2300" dirty="0" smtClean="0"/>
              <a:t> </a:t>
            </a:r>
            <a:r>
              <a:rPr lang="en-US" sz="2300" dirty="0" err="1" smtClean="0"/>
              <a:t>deneyimlerini</a:t>
            </a:r>
            <a:r>
              <a:rPr lang="en-US" sz="2300" dirty="0" smtClean="0"/>
              <a:t> </a:t>
            </a:r>
            <a:r>
              <a:rPr lang="en-US" sz="2300" dirty="0" err="1" smtClean="0"/>
              <a:t>tetikleyen</a:t>
            </a:r>
            <a:r>
              <a:rPr lang="en-US" sz="2300" dirty="0" smtClean="0"/>
              <a:t> </a:t>
            </a:r>
            <a:r>
              <a:rPr lang="en-US" sz="2300" dirty="0" err="1" smtClean="0"/>
              <a:t>bir</a:t>
            </a:r>
            <a:r>
              <a:rPr lang="en-US" sz="2300" dirty="0" smtClean="0"/>
              <a:t> </a:t>
            </a:r>
            <a:r>
              <a:rPr lang="en-US" sz="2300" dirty="0" err="1" smtClean="0"/>
              <a:t>di</a:t>
            </a:r>
            <a:r>
              <a:rPr lang="en-US" sz="2300" dirty="0" smtClean="0"/>
              <a:t>- </a:t>
            </a:r>
            <a:r>
              <a:rPr lang="en-US" sz="2300" dirty="0" err="1" smtClean="0"/>
              <a:t>ğer</a:t>
            </a:r>
            <a:r>
              <a:rPr lang="en-US" sz="2300" dirty="0" smtClean="0"/>
              <a:t> durum </a:t>
            </a:r>
            <a:r>
              <a:rPr lang="en-US" sz="2300" dirty="0" err="1" smtClean="0"/>
              <a:t>ise</a:t>
            </a:r>
            <a:r>
              <a:rPr lang="en-US" sz="2300" dirty="0" smtClean="0"/>
              <a:t>, </a:t>
            </a:r>
            <a:r>
              <a:rPr lang="en-US" sz="2300" dirty="0" err="1" smtClean="0"/>
              <a:t>sınıf</a:t>
            </a:r>
            <a:r>
              <a:rPr lang="en-US" sz="2300" dirty="0" smtClean="0"/>
              <a:t> </a:t>
            </a:r>
            <a:r>
              <a:rPr lang="en-US" sz="2300" dirty="0" err="1" smtClean="0"/>
              <a:t>içindeki</a:t>
            </a:r>
            <a:r>
              <a:rPr lang="en-US" sz="2300" dirty="0" smtClean="0"/>
              <a:t> </a:t>
            </a:r>
            <a:r>
              <a:rPr lang="en-US" sz="2300" dirty="0" err="1" smtClean="0"/>
              <a:t>ev</a:t>
            </a:r>
            <a:r>
              <a:rPr lang="en-US" sz="2300" dirty="0" smtClean="0"/>
              <a:t> </a:t>
            </a:r>
            <a:r>
              <a:rPr lang="en-US" sz="2300" dirty="0" err="1" smtClean="0"/>
              <a:t>sahibi</a:t>
            </a:r>
            <a:r>
              <a:rPr lang="en-US" sz="2300" dirty="0" smtClean="0"/>
              <a:t> </a:t>
            </a:r>
            <a:r>
              <a:rPr lang="en-US" sz="2300" dirty="0" err="1" smtClean="0"/>
              <a:t>konumundaki</a:t>
            </a:r>
            <a:r>
              <a:rPr lang="en-US" sz="2300" dirty="0" smtClean="0"/>
              <a:t> </a:t>
            </a:r>
            <a:r>
              <a:rPr lang="en-US" sz="2300" dirty="0" err="1" smtClean="0"/>
              <a:t>öğrencilerin</a:t>
            </a:r>
            <a:r>
              <a:rPr lang="en-US" sz="2300" dirty="0" smtClean="0"/>
              <a:t> </a:t>
            </a:r>
            <a:r>
              <a:rPr lang="en-US" sz="2300" dirty="0" err="1" smtClean="0"/>
              <a:t>ailelerinden</a:t>
            </a:r>
            <a:r>
              <a:rPr lang="en-US" sz="2300" dirty="0" smtClean="0"/>
              <a:t>, </a:t>
            </a:r>
            <a:r>
              <a:rPr lang="en-US" sz="2300" dirty="0" err="1" smtClean="0"/>
              <a:t>medyadan</a:t>
            </a:r>
            <a:r>
              <a:rPr lang="en-US" sz="2300" dirty="0" smtClean="0"/>
              <a:t> </a:t>
            </a:r>
            <a:r>
              <a:rPr lang="en-US" sz="2300" dirty="0" err="1" smtClean="0"/>
              <a:t>veya</a:t>
            </a:r>
            <a:r>
              <a:rPr lang="en-US" sz="2300" dirty="0" smtClean="0"/>
              <a:t> </a:t>
            </a:r>
            <a:r>
              <a:rPr lang="en-US" sz="2300" dirty="0" err="1" smtClean="0"/>
              <a:t>sosyal</a:t>
            </a:r>
            <a:r>
              <a:rPr lang="en-US" sz="2300" dirty="0" smtClean="0"/>
              <a:t> </a:t>
            </a:r>
            <a:r>
              <a:rPr lang="en-US" sz="2300" dirty="0" err="1" smtClean="0"/>
              <a:t>medyadan</a:t>
            </a:r>
            <a:r>
              <a:rPr lang="en-US" sz="2300" dirty="0" smtClean="0"/>
              <a:t> </a:t>
            </a:r>
            <a:r>
              <a:rPr lang="en-US" sz="2300" dirty="0" err="1" smtClean="0"/>
              <a:t>duydukları</a:t>
            </a:r>
            <a:r>
              <a:rPr lang="en-US" sz="2300" dirty="0" smtClean="0"/>
              <a:t> </a:t>
            </a:r>
            <a:r>
              <a:rPr lang="en-US" sz="2300" dirty="0" err="1" smtClean="0"/>
              <a:t>doğrultusunda</a:t>
            </a:r>
            <a:r>
              <a:rPr lang="en-US" sz="2300" dirty="0" smtClean="0"/>
              <a:t> </a:t>
            </a:r>
            <a:r>
              <a:rPr lang="en-US" sz="2300" dirty="0" err="1" smtClean="0"/>
              <a:t>göçmenlere</a:t>
            </a:r>
            <a:r>
              <a:rPr lang="en-US" sz="2300" dirty="0" smtClean="0"/>
              <a:t> </a:t>
            </a:r>
            <a:r>
              <a:rPr lang="en-US" sz="2300" dirty="0" err="1" smtClean="0"/>
              <a:t>yönelik</a:t>
            </a:r>
            <a:r>
              <a:rPr lang="en-US" sz="2300" dirty="0" smtClean="0"/>
              <a:t> </a:t>
            </a:r>
            <a:r>
              <a:rPr lang="en-US" sz="2300" dirty="0" err="1" smtClean="0"/>
              <a:t>asılsız</a:t>
            </a:r>
            <a:r>
              <a:rPr lang="en-US" sz="2300" dirty="0" smtClean="0"/>
              <a:t>/</a:t>
            </a:r>
            <a:r>
              <a:rPr lang="en-US" sz="2300" dirty="0" err="1" smtClean="0"/>
              <a:t>temelsiz</a:t>
            </a:r>
            <a:r>
              <a:rPr lang="en-US" sz="2300" dirty="0" smtClean="0"/>
              <a:t> </a:t>
            </a:r>
            <a:r>
              <a:rPr lang="en-US" sz="2300" dirty="0" err="1" smtClean="0"/>
              <a:t>söylentilerle</a:t>
            </a:r>
            <a:r>
              <a:rPr lang="en-US" sz="2300" dirty="0" smtClean="0"/>
              <a:t> </a:t>
            </a:r>
            <a:r>
              <a:rPr lang="en-US" sz="2300" dirty="0" err="1" smtClean="0"/>
              <a:t>veya</a:t>
            </a:r>
            <a:r>
              <a:rPr lang="en-US" sz="2300" dirty="0" smtClean="0"/>
              <a:t> </a:t>
            </a:r>
            <a:r>
              <a:rPr lang="en-US" sz="2300" dirty="0" err="1" smtClean="0"/>
              <a:t>yanlış</a:t>
            </a:r>
            <a:r>
              <a:rPr lang="en-US" sz="2300" dirty="0" smtClean="0"/>
              <a:t> </a:t>
            </a:r>
            <a:r>
              <a:rPr lang="en-US" sz="2300" dirty="0" err="1" smtClean="0"/>
              <a:t>varsayımlarla</a:t>
            </a:r>
            <a:r>
              <a:rPr lang="en-US" sz="2300" dirty="0" smtClean="0"/>
              <a:t> </a:t>
            </a:r>
            <a:r>
              <a:rPr lang="en-US" sz="2300" dirty="0" err="1" smtClean="0"/>
              <a:t>zan</a:t>
            </a:r>
            <a:r>
              <a:rPr lang="en-US" sz="2300" dirty="0" smtClean="0"/>
              <a:t> </a:t>
            </a:r>
            <a:r>
              <a:rPr lang="en-US" sz="2300" dirty="0" err="1" smtClean="0"/>
              <a:t>altında</a:t>
            </a:r>
            <a:r>
              <a:rPr lang="en-US" sz="2300" dirty="0" smtClean="0"/>
              <a:t> </a:t>
            </a:r>
            <a:r>
              <a:rPr lang="en-US" sz="2300" dirty="0" err="1" smtClean="0"/>
              <a:t>bırakmalarıdır</a:t>
            </a:r>
            <a:r>
              <a:rPr lang="en-US" sz="2300" dirty="0" smtClean="0"/>
              <a:t>. Bu </a:t>
            </a:r>
            <a:r>
              <a:rPr lang="en-US" sz="2300" dirty="0" err="1" smtClean="0"/>
              <a:t>noktada</a:t>
            </a:r>
            <a:r>
              <a:rPr lang="en-US" sz="2300" dirty="0" smtClean="0"/>
              <a:t> </a:t>
            </a:r>
            <a:r>
              <a:rPr lang="en-US" sz="2300" dirty="0" err="1" smtClean="0"/>
              <a:t>öğretmen</a:t>
            </a:r>
            <a:r>
              <a:rPr lang="en-US" sz="2300" dirty="0" smtClean="0"/>
              <a:t> </a:t>
            </a:r>
            <a:r>
              <a:rPr lang="en-US" sz="2300" dirty="0" err="1" smtClean="0"/>
              <a:t>dedikodu</a:t>
            </a:r>
            <a:r>
              <a:rPr lang="en-US" sz="2300" dirty="0" smtClean="0"/>
              <a:t> </a:t>
            </a:r>
            <a:r>
              <a:rPr lang="en-US" sz="2300" dirty="0" err="1" smtClean="0"/>
              <a:t>ve</a:t>
            </a:r>
            <a:r>
              <a:rPr lang="en-US" sz="2300" dirty="0" smtClean="0"/>
              <a:t> </a:t>
            </a:r>
            <a:r>
              <a:rPr lang="en-US" sz="2300" dirty="0" err="1" smtClean="0"/>
              <a:t>söylentilere</a:t>
            </a:r>
            <a:r>
              <a:rPr lang="en-US" sz="2300" dirty="0" smtClean="0"/>
              <a:t> son </a:t>
            </a:r>
            <a:r>
              <a:rPr lang="en-US" sz="2300" dirty="0" err="1" smtClean="0"/>
              <a:t>vermek</a:t>
            </a:r>
            <a:r>
              <a:rPr lang="en-US" sz="2300" dirty="0" smtClean="0"/>
              <a:t> </a:t>
            </a:r>
            <a:r>
              <a:rPr lang="en-US" sz="2300" dirty="0" err="1" smtClean="0"/>
              <a:t>için</a:t>
            </a:r>
            <a:r>
              <a:rPr lang="en-US" sz="2300" dirty="0" smtClean="0"/>
              <a:t> </a:t>
            </a:r>
            <a:r>
              <a:rPr lang="en-US" sz="2300" dirty="0" err="1" smtClean="0"/>
              <a:t>işin</a:t>
            </a:r>
            <a:r>
              <a:rPr lang="en-US" sz="2300" dirty="0" smtClean="0"/>
              <a:t> </a:t>
            </a:r>
            <a:r>
              <a:rPr lang="en-US" sz="2300" dirty="0" err="1" smtClean="0"/>
              <a:t>doğrusunu</a:t>
            </a:r>
            <a:r>
              <a:rPr lang="en-US" sz="2300" dirty="0" smtClean="0"/>
              <a:t> </a:t>
            </a:r>
            <a:r>
              <a:rPr lang="en-US" sz="2300" dirty="0" err="1" smtClean="0"/>
              <a:t>öğrenmeli</a:t>
            </a:r>
            <a:r>
              <a:rPr lang="en-US" sz="2300" dirty="0" smtClean="0"/>
              <a:t>, </a:t>
            </a:r>
            <a:r>
              <a:rPr lang="en-US" sz="2300" dirty="0" err="1" smtClean="0"/>
              <a:t>sınıfa</a:t>
            </a:r>
            <a:r>
              <a:rPr lang="en-US" sz="2300" dirty="0" smtClean="0"/>
              <a:t> </a:t>
            </a:r>
            <a:r>
              <a:rPr lang="en-US" sz="2300" dirty="0" err="1" smtClean="0"/>
              <a:t>açıklamalar</a:t>
            </a:r>
            <a:r>
              <a:rPr lang="en-US" sz="2300" dirty="0" smtClean="0"/>
              <a:t> </a:t>
            </a:r>
            <a:r>
              <a:rPr lang="en-US" sz="2300" dirty="0" err="1" smtClean="0"/>
              <a:t>yapmalıdır</a:t>
            </a:r>
            <a:r>
              <a:rPr lang="en-US" sz="2300" dirty="0" smtClean="0"/>
              <a:t>.</a:t>
            </a:r>
            <a:endParaRPr lang="tr-TR" sz="2300" dirty="0" smtClean="0"/>
          </a:p>
          <a:p>
            <a:endParaRPr lang="tr-TR" sz="2200"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36680"/>
          </a:xfrm>
        </p:spPr>
        <p:txBody>
          <a:bodyPr>
            <a:normAutofit/>
          </a:bodyPr>
          <a:lstStyle/>
          <a:p>
            <a:pPr algn="ctr"/>
            <a:r>
              <a:rPr lang="tr-TR" sz="3600" b="1" u="sng" dirty="0" smtClean="0"/>
              <a:t>TERÖR TRAVMASI VE ÖNLENMESİ</a:t>
            </a:r>
            <a:endParaRPr lang="tr-TR" sz="3600" b="1" u="sng" dirty="0"/>
          </a:p>
        </p:txBody>
      </p:sp>
      <p:sp>
        <p:nvSpPr>
          <p:cNvPr id="3" name="2 İçerik Yer Tutucusu"/>
          <p:cNvSpPr>
            <a:spLocks noGrp="1"/>
          </p:cNvSpPr>
          <p:nvPr>
            <p:ph idx="1"/>
          </p:nvPr>
        </p:nvSpPr>
        <p:spPr>
          <a:xfrm>
            <a:off x="457200" y="2348880"/>
            <a:ext cx="8229600" cy="4032448"/>
          </a:xfrm>
        </p:spPr>
        <p:txBody>
          <a:bodyPr>
            <a:normAutofit/>
          </a:bodyPr>
          <a:lstStyle/>
          <a:p>
            <a:pPr algn="just"/>
            <a:r>
              <a:rPr lang="tr-TR" dirty="0" smtClean="0"/>
              <a:t>Travma nedir? Travma Türleri, Travma Anında Verilen Tepkiler Travma Sonrası Tepkiler,  Travmanın Uzun Dönem Etkileri, Travmayı Hatırlatıcılar bütün bunları en başta anlatmıştık. Tüm bu başlıklar  bu travma türü için de geçerlidir.</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36680"/>
          </a:xfrm>
        </p:spPr>
        <p:txBody>
          <a:bodyPr>
            <a:normAutofit fontScale="90000"/>
          </a:bodyPr>
          <a:lstStyle/>
          <a:p>
            <a:pPr algn="ctr"/>
            <a:r>
              <a:rPr lang="en-US" sz="3600" dirty="0" smtClean="0"/>
              <a:t>TERÖR OLAYLARINDAN ÖNCE YAPILABİLECE</a:t>
            </a:r>
            <a:r>
              <a:rPr lang="tr-TR" sz="3600" dirty="0" smtClean="0"/>
              <a:t>K</a:t>
            </a:r>
            <a:r>
              <a:rPr lang="en-US" sz="3600" dirty="0" smtClean="0"/>
              <a:t>LER</a:t>
            </a:r>
            <a:endParaRPr lang="tr-TR" sz="3600" dirty="0"/>
          </a:p>
        </p:txBody>
      </p:sp>
      <p:sp>
        <p:nvSpPr>
          <p:cNvPr id="3" name="2 İçerik Yer Tutucusu"/>
          <p:cNvSpPr>
            <a:spLocks noGrp="1"/>
          </p:cNvSpPr>
          <p:nvPr>
            <p:ph idx="1"/>
          </p:nvPr>
        </p:nvSpPr>
        <p:spPr>
          <a:xfrm>
            <a:off x="457200" y="2204864"/>
            <a:ext cx="8229600" cy="4176464"/>
          </a:xfrm>
        </p:spPr>
        <p:txBody>
          <a:bodyPr>
            <a:normAutofit/>
          </a:bodyPr>
          <a:lstStyle/>
          <a:p>
            <a:r>
              <a:rPr lang="tr-TR" sz="2200" dirty="0" smtClean="0"/>
              <a:t>Sadece bu programın içerisinde değil, tüm eğitim öğret,m ve rehberlik faaliyetlerinin içinde yer alan , yer alması gereken, öz saygıyı geliştirme, baş etme becerilerini artırma, sosyal destek almayı ve vermeyi öğretme, empati becerisi kazandırma gibi faaliyetlerin çocuğa sağlanması onun terör olaylarında </a:t>
            </a:r>
            <a:r>
              <a:rPr lang="tr-TR" sz="2200" dirty="0" err="1" smtClean="0"/>
              <a:t>yaşayaağı</a:t>
            </a:r>
            <a:r>
              <a:rPr lang="tr-TR" sz="2200" dirty="0" smtClean="0"/>
              <a:t> travmayı en aza indirir.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normAutofit/>
          </a:bodyPr>
          <a:lstStyle/>
          <a:p>
            <a:r>
              <a:rPr lang="tr-TR" sz="3600" dirty="0" smtClean="0"/>
              <a:t>TRAVMA TÜRLERİ</a:t>
            </a:r>
            <a:endParaRPr lang="tr-TR" sz="3600" dirty="0"/>
          </a:p>
        </p:txBody>
      </p:sp>
      <p:pic>
        <p:nvPicPr>
          <p:cNvPr id="4" name="image16.png"/>
          <p:cNvPicPr>
            <a:picLocks noGrp="1"/>
          </p:cNvPicPr>
          <p:nvPr>
            <p:ph idx="1"/>
          </p:nvPr>
        </p:nvPicPr>
        <p:blipFill>
          <a:blip r:embed="rId2" cstate="print"/>
          <a:stretch>
            <a:fillRect/>
          </a:stretch>
        </p:blipFill>
        <p:spPr>
          <a:xfrm>
            <a:off x="457200" y="1310976"/>
            <a:ext cx="8229600" cy="4772623"/>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36680"/>
          </a:xfrm>
        </p:spPr>
        <p:txBody>
          <a:bodyPr>
            <a:normAutofit fontScale="90000"/>
          </a:bodyPr>
          <a:lstStyle/>
          <a:p>
            <a:pPr algn="ctr"/>
            <a:r>
              <a:rPr lang="en-US" sz="3600" dirty="0" smtClean="0"/>
              <a:t>TERÖR OLAYLARINDAN ÖNCE YAPILABİLECE</a:t>
            </a:r>
            <a:r>
              <a:rPr lang="tr-TR" sz="3600" dirty="0" smtClean="0"/>
              <a:t>K</a:t>
            </a:r>
            <a:r>
              <a:rPr lang="en-US" sz="3600" dirty="0" smtClean="0"/>
              <a:t>LER</a:t>
            </a:r>
            <a:endParaRPr lang="tr-TR" sz="3600" dirty="0"/>
          </a:p>
        </p:txBody>
      </p:sp>
      <p:sp>
        <p:nvSpPr>
          <p:cNvPr id="3" name="2 İçerik Yer Tutucusu"/>
          <p:cNvSpPr>
            <a:spLocks noGrp="1"/>
          </p:cNvSpPr>
          <p:nvPr>
            <p:ph idx="1"/>
          </p:nvPr>
        </p:nvSpPr>
        <p:spPr>
          <a:xfrm>
            <a:off x="457200" y="1484784"/>
            <a:ext cx="8229600" cy="4896544"/>
          </a:xfrm>
        </p:spPr>
        <p:txBody>
          <a:bodyPr>
            <a:normAutofit/>
          </a:bodyPr>
          <a:lstStyle/>
          <a:p>
            <a:pPr lvl="0"/>
            <a:r>
              <a:rPr lang="en-US" sz="2400" dirty="0" err="1" smtClean="0"/>
              <a:t>Benzer</a:t>
            </a:r>
            <a:r>
              <a:rPr lang="en-US" sz="2400" dirty="0" smtClean="0"/>
              <a:t> </a:t>
            </a:r>
            <a:r>
              <a:rPr lang="en-US" sz="2400" dirty="0" err="1" smtClean="0"/>
              <a:t>bir</a:t>
            </a:r>
            <a:r>
              <a:rPr lang="en-US" sz="2400" dirty="0" smtClean="0"/>
              <a:t> </a:t>
            </a:r>
            <a:r>
              <a:rPr lang="en-US" sz="2400" dirty="0" err="1" smtClean="0"/>
              <a:t>etkiyi</a:t>
            </a:r>
            <a:r>
              <a:rPr lang="en-US" sz="2400" dirty="0" smtClean="0"/>
              <a:t> </a:t>
            </a:r>
            <a:r>
              <a:rPr lang="en-US" sz="2400" dirty="0" err="1" smtClean="0"/>
              <a:t>oluşturacak</a:t>
            </a:r>
            <a:r>
              <a:rPr lang="en-US" sz="2400" dirty="0" smtClean="0"/>
              <a:t> </a:t>
            </a:r>
            <a:r>
              <a:rPr lang="en-US" sz="2400" dirty="0" err="1" smtClean="0"/>
              <a:t>yeni</a:t>
            </a:r>
            <a:r>
              <a:rPr lang="en-US" sz="2400" dirty="0" smtClean="0"/>
              <a:t> </a:t>
            </a:r>
            <a:r>
              <a:rPr lang="en-US" sz="2400" dirty="0" err="1" smtClean="0"/>
              <a:t>bir</a:t>
            </a:r>
            <a:r>
              <a:rPr lang="en-US" sz="2400" dirty="0" smtClean="0"/>
              <a:t> </a:t>
            </a:r>
            <a:r>
              <a:rPr lang="en-US" sz="2400" dirty="0" err="1" smtClean="0"/>
              <a:t>olayın</a:t>
            </a:r>
            <a:r>
              <a:rPr lang="en-US" sz="2400" dirty="0" smtClean="0"/>
              <a:t> </a:t>
            </a:r>
            <a:r>
              <a:rPr lang="en-US" sz="2400" dirty="0" err="1" smtClean="0"/>
              <a:t>olma</a:t>
            </a:r>
            <a:r>
              <a:rPr lang="en-US" sz="2400" dirty="0" smtClean="0"/>
              <a:t> </a:t>
            </a:r>
            <a:r>
              <a:rPr lang="en-US" sz="2400" dirty="0" err="1" smtClean="0"/>
              <a:t>olasılığına</a:t>
            </a:r>
            <a:r>
              <a:rPr lang="en-US" sz="2400" dirty="0" smtClean="0"/>
              <a:t> </a:t>
            </a:r>
            <a:r>
              <a:rPr lang="en-US" sz="2400" dirty="0" err="1" smtClean="0"/>
              <a:t>yönelik</a:t>
            </a:r>
            <a:r>
              <a:rPr lang="en-US" sz="2400" dirty="0" smtClean="0"/>
              <a:t> </a:t>
            </a:r>
            <a:r>
              <a:rPr lang="en-US" sz="2400" dirty="0" err="1" smtClean="0"/>
              <a:t>bilgi</a:t>
            </a:r>
            <a:r>
              <a:rPr lang="en-US" sz="2400" dirty="0" smtClean="0"/>
              <a:t> </a:t>
            </a:r>
            <a:r>
              <a:rPr lang="en-US" sz="2400" dirty="0" err="1" smtClean="0"/>
              <a:t>sağlama</a:t>
            </a:r>
            <a:r>
              <a:rPr lang="en-US" sz="2400" dirty="0" smtClean="0"/>
              <a:t>,</a:t>
            </a:r>
            <a:endParaRPr lang="tr-TR" sz="2400" dirty="0" smtClean="0"/>
          </a:p>
          <a:p>
            <a:pPr lvl="0"/>
            <a:r>
              <a:rPr lang="en-US" sz="2400" dirty="0" err="1" smtClean="0"/>
              <a:t>Bireysel</a:t>
            </a:r>
            <a:r>
              <a:rPr lang="en-US" sz="2400" dirty="0" smtClean="0"/>
              <a:t> </a:t>
            </a:r>
            <a:r>
              <a:rPr lang="en-US" sz="2400" dirty="0" err="1" smtClean="0"/>
              <a:t>riskin</a:t>
            </a:r>
            <a:r>
              <a:rPr lang="en-US" sz="2400" dirty="0" smtClean="0"/>
              <a:t> </a:t>
            </a:r>
            <a:r>
              <a:rPr lang="en-US" sz="2400" dirty="0" err="1" smtClean="0"/>
              <a:t>düşük</a:t>
            </a:r>
            <a:r>
              <a:rPr lang="en-US" sz="2400" dirty="0" smtClean="0"/>
              <a:t> </a:t>
            </a:r>
            <a:r>
              <a:rPr lang="en-US" sz="2400" dirty="0" err="1" smtClean="0"/>
              <a:t>olduğunu</a:t>
            </a:r>
            <a:r>
              <a:rPr lang="en-US" sz="2400" dirty="0" smtClean="0"/>
              <a:t> </a:t>
            </a:r>
            <a:r>
              <a:rPr lang="en-US" sz="2400" dirty="0" err="1" smtClean="0"/>
              <a:t>aktarma</a:t>
            </a:r>
            <a:r>
              <a:rPr lang="en-US" sz="2400" dirty="0" smtClean="0"/>
              <a:t>,</a:t>
            </a:r>
            <a:endParaRPr lang="tr-TR" sz="2400" dirty="0" smtClean="0"/>
          </a:p>
          <a:p>
            <a:pPr lvl="0"/>
            <a:r>
              <a:rPr lang="en-US" sz="2400" dirty="0" err="1" smtClean="0"/>
              <a:t>Sağlığı</a:t>
            </a:r>
            <a:r>
              <a:rPr lang="en-US" sz="2400" dirty="0" smtClean="0"/>
              <a:t> </a:t>
            </a:r>
            <a:r>
              <a:rPr lang="en-US" sz="2400" dirty="0" err="1" smtClean="0"/>
              <a:t>olumsuz</a:t>
            </a:r>
            <a:r>
              <a:rPr lang="en-US" sz="2400" dirty="0" smtClean="0"/>
              <a:t> </a:t>
            </a:r>
            <a:r>
              <a:rPr lang="en-US" sz="2400" dirty="0" err="1" smtClean="0"/>
              <a:t>etkileyen</a:t>
            </a:r>
            <a:r>
              <a:rPr lang="en-US" sz="2400" dirty="0" smtClean="0"/>
              <a:t> </a:t>
            </a:r>
            <a:r>
              <a:rPr lang="en-US" sz="2400" dirty="0" err="1" smtClean="0"/>
              <a:t>davranışların</a:t>
            </a:r>
            <a:r>
              <a:rPr lang="en-US" sz="2400" dirty="0" smtClean="0"/>
              <a:t> (</a:t>
            </a:r>
            <a:r>
              <a:rPr lang="en-US" sz="2400" dirty="0" err="1" smtClean="0"/>
              <a:t>sigara</a:t>
            </a:r>
            <a:r>
              <a:rPr lang="en-US" sz="2400" dirty="0" smtClean="0"/>
              <a:t> </a:t>
            </a:r>
            <a:r>
              <a:rPr lang="en-US" sz="2400" dirty="0" err="1" smtClean="0"/>
              <a:t>içme</a:t>
            </a:r>
            <a:r>
              <a:rPr lang="en-US" sz="2400" dirty="0" smtClean="0"/>
              <a:t> </a:t>
            </a:r>
            <a:r>
              <a:rPr lang="en-US" sz="2400" dirty="0" err="1" smtClean="0"/>
              <a:t>sıklığının</a:t>
            </a:r>
            <a:r>
              <a:rPr lang="en-US" sz="2400" dirty="0" smtClean="0"/>
              <a:t> </a:t>
            </a:r>
            <a:r>
              <a:rPr lang="en-US" sz="2400" dirty="0" err="1" smtClean="0"/>
              <a:t>ar</a:t>
            </a:r>
            <a:r>
              <a:rPr lang="en-US" sz="2400" dirty="0" smtClean="0"/>
              <a:t>- </a:t>
            </a:r>
            <a:r>
              <a:rPr lang="en-US" sz="2400" dirty="0" err="1" smtClean="0"/>
              <a:t>tabilme</a:t>
            </a:r>
            <a:r>
              <a:rPr lang="en-US" sz="2400" dirty="0" smtClean="0"/>
              <a:t> </a:t>
            </a:r>
            <a:r>
              <a:rPr lang="en-US" sz="2400" dirty="0" err="1" smtClean="0"/>
              <a:t>olasılığı</a:t>
            </a:r>
            <a:r>
              <a:rPr lang="en-US" sz="2400" dirty="0" smtClean="0"/>
              <a:t>, </a:t>
            </a:r>
            <a:r>
              <a:rPr lang="en-US" sz="2400" dirty="0" err="1" smtClean="0"/>
              <a:t>sağlıksız</a:t>
            </a:r>
            <a:r>
              <a:rPr lang="en-US" sz="2400" dirty="0" smtClean="0"/>
              <a:t> </a:t>
            </a:r>
            <a:r>
              <a:rPr lang="en-US" sz="2400" dirty="0" err="1" smtClean="0"/>
              <a:t>beslenme</a:t>
            </a:r>
            <a:r>
              <a:rPr lang="en-US" sz="2400" dirty="0" smtClean="0"/>
              <a:t> vb.) </a:t>
            </a:r>
            <a:r>
              <a:rPr lang="en-US" sz="2400" dirty="0" err="1" smtClean="0"/>
              <a:t>biyolojik</a:t>
            </a:r>
            <a:r>
              <a:rPr lang="en-US" sz="2400" dirty="0" smtClean="0"/>
              <a:t> </a:t>
            </a:r>
            <a:r>
              <a:rPr lang="en-US" sz="2400" dirty="0" err="1" smtClean="0"/>
              <a:t>tehditten</a:t>
            </a:r>
            <a:r>
              <a:rPr lang="en-US" sz="2400" dirty="0" smtClean="0"/>
              <a:t> </a:t>
            </a:r>
            <a:r>
              <a:rPr lang="en-US" sz="2400" dirty="0" err="1" smtClean="0"/>
              <a:t>daha</a:t>
            </a:r>
            <a:r>
              <a:rPr lang="en-US" sz="2400" dirty="0" smtClean="0"/>
              <a:t> </a:t>
            </a:r>
            <a:r>
              <a:rPr lang="en-US" sz="2400" dirty="0" err="1" smtClean="0"/>
              <a:t>fazla</a:t>
            </a:r>
            <a:r>
              <a:rPr lang="en-US" sz="2400" dirty="0" smtClean="0"/>
              <a:t> risk </a:t>
            </a:r>
            <a:r>
              <a:rPr lang="en-US" sz="2400" dirty="0" err="1" smtClean="0"/>
              <a:t>oluşturabileceğini</a:t>
            </a:r>
            <a:r>
              <a:rPr lang="en-US" sz="2400" dirty="0" smtClean="0"/>
              <a:t> </a:t>
            </a:r>
            <a:r>
              <a:rPr lang="en-US" sz="2400" dirty="0" err="1" smtClean="0"/>
              <a:t>açıklama</a:t>
            </a:r>
            <a:r>
              <a:rPr lang="en-US" sz="2400" dirty="0" smtClean="0"/>
              <a:t>,</a:t>
            </a:r>
            <a:endParaRPr lang="tr-TR" sz="2400" dirty="0" smtClean="0"/>
          </a:p>
          <a:p>
            <a:pPr lvl="0"/>
            <a:r>
              <a:rPr lang="en-US" sz="2400" dirty="0" err="1" smtClean="0"/>
              <a:t>Bireysel</a:t>
            </a:r>
            <a:r>
              <a:rPr lang="en-US" sz="2400" dirty="0" smtClean="0"/>
              <a:t> </a:t>
            </a:r>
            <a:r>
              <a:rPr lang="en-US" sz="2400" dirty="0" err="1" smtClean="0"/>
              <a:t>düzlemde</a:t>
            </a:r>
            <a:r>
              <a:rPr lang="en-US" sz="2400" dirty="0" smtClean="0"/>
              <a:t> </a:t>
            </a:r>
            <a:r>
              <a:rPr lang="en-US" sz="2400" dirty="0" err="1" smtClean="0"/>
              <a:t>terörizme</a:t>
            </a:r>
            <a:r>
              <a:rPr lang="en-US" sz="2400" dirty="0" smtClean="0"/>
              <a:t> </a:t>
            </a:r>
            <a:r>
              <a:rPr lang="en-US" sz="2400" dirty="0" err="1" smtClean="0"/>
              <a:t>karşı</a:t>
            </a:r>
            <a:r>
              <a:rPr lang="en-US" sz="2400" dirty="0" smtClean="0"/>
              <a:t> </a:t>
            </a:r>
            <a:r>
              <a:rPr lang="en-US" sz="2400" dirty="0" err="1" smtClean="0"/>
              <a:t>yapılabilecek</a:t>
            </a:r>
            <a:r>
              <a:rPr lang="en-US" sz="2400" dirty="0" smtClean="0"/>
              <a:t> </a:t>
            </a:r>
            <a:r>
              <a:rPr lang="en-US" sz="2400" dirty="0" err="1" smtClean="0"/>
              <a:t>tek</a:t>
            </a:r>
            <a:r>
              <a:rPr lang="en-US" sz="2400" dirty="0" smtClean="0"/>
              <a:t> </a:t>
            </a:r>
            <a:r>
              <a:rPr lang="en-US" sz="2400" dirty="0" err="1" smtClean="0"/>
              <a:t>gerekli</a:t>
            </a:r>
            <a:r>
              <a:rPr lang="en-US" sz="2400" dirty="0" smtClean="0"/>
              <a:t> </a:t>
            </a:r>
            <a:r>
              <a:rPr lang="en-US" sz="2400" dirty="0" err="1" smtClean="0"/>
              <a:t>şeyin</a:t>
            </a:r>
            <a:r>
              <a:rPr lang="en-US" sz="2400" dirty="0" smtClean="0"/>
              <a:t>, </a:t>
            </a:r>
            <a:r>
              <a:rPr lang="en-US" sz="2400" dirty="0" err="1" smtClean="0"/>
              <a:t>şüpheli</a:t>
            </a:r>
            <a:r>
              <a:rPr lang="en-US" sz="2400" dirty="0" smtClean="0"/>
              <a:t> </a:t>
            </a:r>
            <a:r>
              <a:rPr lang="en-US" sz="2400" dirty="0" err="1" smtClean="0"/>
              <a:t>eylemlere</a:t>
            </a:r>
            <a:r>
              <a:rPr lang="en-US" sz="2400" dirty="0" smtClean="0"/>
              <a:t> </a:t>
            </a:r>
            <a:r>
              <a:rPr lang="en-US" sz="2400" dirty="0" err="1" smtClean="0"/>
              <a:t>dikkat</a:t>
            </a:r>
            <a:r>
              <a:rPr lang="en-US" sz="2400" dirty="0" smtClean="0"/>
              <a:t> </a:t>
            </a:r>
            <a:r>
              <a:rPr lang="en-US" sz="2400" dirty="0" err="1" smtClean="0"/>
              <a:t>etme</a:t>
            </a:r>
            <a:r>
              <a:rPr lang="en-US" sz="2400" dirty="0" smtClean="0"/>
              <a:t> </a:t>
            </a:r>
            <a:r>
              <a:rPr lang="en-US" sz="2400" dirty="0" err="1" smtClean="0"/>
              <a:t>ve</a:t>
            </a:r>
            <a:r>
              <a:rPr lang="en-US" sz="2400" dirty="0" smtClean="0"/>
              <a:t> </a:t>
            </a:r>
            <a:r>
              <a:rPr lang="en-US" sz="2400" dirty="0" err="1" smtClean="0"/>
              <a:t>bunları</a:t>
            </a:r>
            <a:r>
              <a:rPr lang="en-US" sz="2400" dirty="0" smtClean="0"/>
              <a:t> </a:t>
            </a:r>
            <a:r>
              <a:rPr lang="en-US" sz="2400" dirty="0" err="1" smtClean="0"/>
              <a:t>rapor</a:t>
            </a:r>
            <a:r>
              <a:rPr lang="en-US" sz="2400" dirty="0" smtClean="0"/>
              <a:t> </a:t>
            </a:r>
            <a:r>
              <a:rPr lang="en-US" sz="2400" dirty="0" err="1" smtClean="0"/>
              <a:t>etmek</a:t>
            </a:r>
            <a:r>
              <a:rPr lang="en-US" sz="2400" dirty="0" smtClean="0"/>
              <a:t> </a:t>
            </a:r>
            <a:r>
              <a:rPr lang="en-US" sz="2400" dirty="0" err="1" smtClean="0"/>
              <a:t>olduğunu</a:t>
            </a:r>
            <a:r>
              <a:rPr lang="en-US" sz="2400" dirty="0" smtClean="0"/>
              <a:t> </a:t>
            </a:r>
            <a:r>
              <a:rPr lang="en-US" sz="2400" dirty="0" err="1" smtClean="0"/>
              <a:t>belirtme</a:t>
            </a:r>
            <a:r>
              <a:rPr lang="tr-TR" sz="2400" dirty="0" smtClean="0"/>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36680"/>
          </a:xfrm>
        </p:spPr>
        <p:txBody>
          <a:bodyPr>
            <a:normAutofit fontScale="90000"/>
          </a:bodyPr>
          <a:lstStyle/>
          <a:p>
            <a:pPr algn="ctr"/>
            <a:r>
              <a:rPr lang="en-US" sz="3600" dirty="0" smtClean="0"/>
              <a:t>TERÖR OLAYLARINDAN ÖNCE YAPILABİLECE</a:t>
            </a:r>
            <a:r>
              <a:rPr lang="tr-TR" sz="3600" dirty="0" smtClean="0"/>
              <a:t>K</a:t>
            </a:r>
            <a:r>
              <a:rPr lang="en-US" sz="3600" dirty="0" smtClean="0"/>
              <a:t>LER</a:t>
            </a:r>
            <a:endParaRPr lang="tr-TR" sz="3600" dirty="0"/>
          </a:p>
        </p:txBody>
      </p:sp>
      <p:sp>
        <p:nvSpPr>
          <p:cNvPr id="3" name="2 İçerik Yer Tutucusu"/>
          <p:cNvSpPr>
            <a:spLocks noGrp="1"/>
          </p:cNvSpPr>
          <p:nvPr>
            <p:ph idx="1"/>
          </p:nvPr>
        </p:nvSpPr>
        <p:spPr>
          <a:xfrm>
            <a:off x="457200" y="1772816"/>
            <a:ext cx="8229600" cy="4608512"/>
          </a:xfrm>
        </p:spPr>
        <p:txBody>
          <a:bodyPr>
            <a:normAutofit/>
          </a:bodyPr>
          <a:lstStyle/>
          <a:p>
            <a:pPr lvl="0" algn="just"/>
            <a:r>
              <a:rPr lang="en-US" sz="2200" dirty="0" err="1" smtClean="0"/>
              <a:t>Farklı</a:t>
            </a:r>
            <a:r>
              <a:rPr lang="en-US" sz="2200" dirty="0" smtClean="0"/>
              <a:t> </a:t>
            </a:r>
            <a:r>
              <a:rPr lang="en-US" sz="2200" dirty="0" err="1" smtClean="0"/>
              <a:t>uyarı</a:t>
            </a:r>
            <a:r>
              <a:rPr lang="en-US" sz="2200" dirty="0" smtClean="0"/>
              <a:t> </a:t>
            </a:r>
            <a:r>
              <a:rPr lang="en-US" sz="2200" dirty="0" err="1" smtClean="0"/>
              <a:t>sistemlerinin</a:t>
            </a:r>
            <a:r>
              <a:rPr lang="en-US" sz="2200" dirty="0" smtClean="0"/>
              <a:t> </a:t>
            </a:r>
            <a:r>
              <a:rPr lang="en-US" sz="2200" dirty="0" err="1" smtClean="0"/>
              <a:t>anlamını</a:t>
            </a:r>
            <a:r>
              <a:rPr lang="en-US" sz="2200" dirty="0" smtClean="0"/>
              <a:t> </a:t>
            </a:r>
            <a:r>
              <a:rPr lang="en-US" sz="2200" dirty="0" err="1" smtClean="0"/>
              <a:t>açıklama</a:t>
            </a:r>
            <a:r>
              <a:rPr lang="tr-TR" sz="2200" dirty="0" smtClean="0"/>
              <a:t> ve toplumun uyarı türlerinin ne anlama geldiğini öğrenmesi</a:t>
            </a:r>
            <a:r>
              <a:rPr lang="en-US" sz="2200" dirty="0" smtClean="0"/>
              <a:t> </a:t>
            </a:r>
            <a:r>
              <a:rPr lang="en-US" sz="2200" dirty="0" smtClean="0"/>
              <a:t>(</a:t>
            </a:r>
            <a:r>
              <a:rPr lang="en-US" sz="2200" dirty="0" err="1" smtClean="0"/>
              <a:t>Topluma</a:t>
            </a:r>
            <a:r>
              <a:rPr lang="en-US" sz="2200" dirty="0" smtClean="0"/>
              <a:t> </a:t>
            </a:r>
            <a:r>
              <a:rPr lang="en-US" sz="2200" dirty="0" err="1" smtClean="0"/>
              <a:t>yönelik</a:t>
            </a:r>
            <a:r>
              <a:rPr lang="en-US" sz="2200" dirty="0" smtClean="0"/>
              <a:t> </a:t>
            </a:r>
            <a:r>
              <a:rPr lang="en-US" sz="2200" dirty="0" err="1" smtClean="0"/>
              <a:t>tehdit</a:t>
            </a:r>
            <a:r>
              <a:rPr lang="en-US" sz="2200" dirty="0" smtClean="0"/>
              <a:t> </a:t>
            </a:r>
            <a:r>
              <a:rPr lang="en-US" sz="2200" dirty="0" err="1" smtClean="0"/>
              <a:t>türlerine</a:t>
            </a:r>
            <a:r>
              <a:rPr lang="en-US" sz="2200" dirty="0" smtClean="0"/>
              <a:t> </a:t>
            </a:r>
            <a:r>
              <a:rPr lang="en-US" sz="2200" dirty="0" err="1" smtClean="0"/>
              <a:t>göre</a:t>
            </a:r>
            <a:r>
              <a:rPr lang="en-US" sz="2200" dirty="0" smtClean="0"/>
              <a:t> </a:t>
            </a:r>
            <a:r>
              <a:rPr lang="en-US" sz="2200" dirty="0" err="1" smtClean="0"/>
              <a:t>ulusal</a:t>
            </a:r>
            <a:r>
              <a:rPr lang="en-US" sz="2200" dirty="0" smtClean="0"/>
              <a:t> </a:t>
            </a:r>
            <a:r>
              <a:rPr lang="en-US" sz="2200" dirty="0" err="1" smtClean="0"/>
              <a:t>düzlemde</a:t>
            </a:r>
            <a:r>
              <a:rPr lang="en-US" sz="2200" dirty="0" smtClean="0"/>
              <a:t> </a:t>
            </a:r>
            <a:r>
              <a:rPr lang="en-US" sz="2200" dirty="0" err="1" smtClean="0"/>
              <a:t>uyarı</a:t>
            </a:r>
            <a:r>
              <a:rPr lang="en-US" sz="2200" dirty="0" smtClean="0"/>
              <a:t> </a:t>
            </a:r>
            <a:r>
              <a:rPr lang="en-US" sz="2200" dirty="0" err="1" smtClean="0"/>
              <a:t>sistemlerinin</a:t>
            </a:r>
            <a:r>
              <a:rPr lang="en-US" sz="2200" dirty="0" smtClean="0"/>
              <a:t> </a:t>
            </a:r>
            <a:r>
              <a:rPr lang="en-US" sz="2200" dirty="0" err="1" smtClean="0"/>
              <a:t>gelişmiş</a:t>
            </a:r>
            <a:r>
              <a:rPr lang="en-US" sz="2200" dirty="0" smtClean="0"/>
              <a:t> </a:t>
            </a:r>
            <a:r>
              <a:rPr lang="en-US" sz="2200" dirty="0" err="1" smtClean="0"/>
              <a:t>olması</a:t>
            </a:r>
            <a:r>
              <a:rPr lang="en-US" sz="2200" dirty="0" smtClean="0"/>
              <a:t> </a:t>
            </a:r>
            <a:r>
              <a:rPr lang="en-US" sz="2200" dirty="0" err="1" smtClean="0"/>
              <a:t>beklenir</a:t>
            </a:r>
            <a:r>
              <a:rPr lang="en-US" sz="2200" dirty="0" smtClean="0"/>
              <a:t>.)</a:t>
            </a:r>
            <a:endParaRPr lang="tr-TR" sz="2200" dirty="0" smtClean="0"/>
          </a:p>
          <a:p>
            <a:pPr lvl="0" algn="just"/>
            <a:r>
              <a:rPr lang="en-US" sz="2200" dirty="0" err="1" smtClean="0"/>
              <a:t>Biyo-terörizm</a:t>
            </a:r>
            <a:r>
              <a:rPr lang="en-US" sz="2200" dirty="0" smtClean="0"/>
              <a:t> </a:t>
            </a:r>
            <a:r>
              <a:rPr lang="en-US" sz="2200" dirty="0" err="1" smtClean="0"/>
              <a:t>tehdidi</a:t>
            </a:r>
            <a:r>
              <a:rPr lang="en-US" sz="2200" dirty="0" smtClean="0"/>
              <a:t> </a:t>
            </a:r>
            <a:r>
              <a:rPr lang="en-US" sz="2200" dirty="0" err="1" smtClean="0"/>
              <a:t>söz</a:t>
            </a:r>
            <a:r>
              <a:rPr lang="en-US" sz="2200" dirty="0" smtClean="0"/>
              <a:t> </a:t>
            </a:r>
            <a:r>
              <a:rPr lang="en-US" sz="2200" dirty="0" err="1" smtClean="0"/>
              <a:t>konusu</a:t>
            </a:r>
            <a:r>
              <a:rPr lang="en-US" sz="2200" dirty="0" smtClean="0"/>
              <a:t> </a:t>
            </a:r>
            <a:r>
              <a:rPr lang="en-US" sz="2200" dirty="0" err="1" smtClean="0"/>
              <a:t>ise</a:t>
            </a:r>
            <a:r>
              <a:rPr lang="en-US" sz="2200" dirty="0" smtClean="0"/>
              <a:t> </a:t>
            </a:r>
            <a:r>
              <a:rPr lang="en-US" sz="2200" dirty="0" err="1" smtClean="0"/>
              <a:t>halkın</a:t>
            </a:r>
            <a:r>
              <a:rPr lang="en-US" sz="2200" dirty="0" smtClean="0"/>
              <a:t> </a:t>
            </a:r>
            <a:r>
              <a:rPr lang="en-US" sz="2200" dirty="0" err="1" smtClean="0"/>
              <a:t>gereksiz</a:t>
            </a:r>
            <a:r>
              <a:rPr lang="en-US" sz="2200" dirty="0" smtClean="0"/>
              <a:t> </a:t>
            </a:r>
            <a:r>
              <a:rPr lang="en-US" sz="2200" dirty="0" err="1" smtClean="0"/>
              <a:t>bilgilere</a:t>
            </a:r>
            <a:r>
              <a:rPr lang="en-US" sz="2200" dirty="0" smtClean="0"/>
              <a:t> </a:t>
            </a:r>
            <a:r>
              <a:rPr lang="en-US" sz="2200" dirty="0" err="1" smtClean="0"/>
              <a:t>bo</a:t>
            </a:r>
            <a:r>
              <a:rPr lang="en-US" sz="2200" dirty="0" smtClean="0"/>
              <a:t>- </a:t>
            </a:r>
            <a:r>
              <a:rPr lang="en-US" sz="2200" dirty="0" err="1" smtClean="0"/>
              <a:t>ğulmadan</a:t>
            </a:r>
            <a:r>
              <a:rPr lang="en-US" sz="2200" dirty="0" smtClean="0"/>
              <a:t>, </a:t>
            </a:r>
            <a:r>
              <a:rPr lang="en-US" sz="2200" dirty="0" err="1" smtClean="0"/>
              <a:t>tehditten</a:t>
            </a:r>
            <a:r>
              <a:rPr lang="en-US" sz="2200" dirty="0" smtClean="0"/>
              <a:t> </a:t>
            </a:r>
            <a:r>
              <a:rPr lang="en-US" sz="2200" dirty="0" err="1" smtClean="0"/>
              <a:t>korunmak</a:t>
            </a:r>
            <a:r>
              <a:rPr lang="en-US" sz="2200" dirty="0" smtClean="0"/>
              <a:t> </a:t>
            </a:r>
            <a:r>
              <a:rPr lang="en-US" sz="2200" dirty="0" err="1" smtClean="0"/>
              <a:t>için</a:t>
            </a:r>
            <a:r>
              <a:rPr lang="en-US" sz="2200" dirty="0" smtClean="0"/>
              <a:t> </a:t>
            </a:r>
            <a:r>
              <a:rPr lang="en-US" sz="2200" dirty="0" err="1" smtClean="0"/>
              <a:t>alabileceği</a:t>
            </a:r>
            <a:r>
              <a:rPr lang="en-US" sz="2200" dirty="0" smtClean="0"/>
              <a:t> </a:t>
            </a:r>
            <a:r>
              <a:rPr lang="en-US" sz="2200" dirty="0" err="1" smtClean="0"/>
              <a:t>önlemler</a:t>
            </a:r>
            <a:r>
              <a:rPr lang="en-US" sz="2200" dirty="0" smtClean="0"/>
              <a:t> </a:t>
            </a:r>
            <a:r>
              <a:rPr lang="en-US" sz="2200" dirty="0" err="1" smtClean="0"/>
              <a:t>hakkında</a:t>
            </a:r>
            <a:r>
              <a:rPr lang="en-US" sz="2200" dirty="0" smtClean="0"/>
              <a:t> </a:t>
            </a:r>
            <a:r>
              <a:rPr lang="en-US" sz="2200" dirty="0" err="1" smtClean="0"/>
              <a:t>bilgi</a:t>
            </a:r>
            <a:r>
              <a:rPr lang="en-US" sz="2200" dirty="0" smtClean="0"/>
              <a:t> </a:t>
            </a:r>
            <a:r>
              <a:rPr lang="en-US" sz="2200" dirty="0" err="1" smtClean="0"/>
              <a:t>edinmesini</a:t>
            </a:r>
            <a:r>
              <a:rPr lang="en-US" sz="2200" dirty="0" smtClean="0"/>
              <a:t> </a:t>
            </a:r>
            <a:r>
              <a:rPr lang="en-US" sz="2200" dirty="0" err="1" smtClean="0"/>
              <a:t>sağlama</a:t>
            </a:r>
            <a:r>
              <a:rPr lang="en-US" sz="2200" dirty="0" smtClean="0"/>
              <a:t>,</a:t>
            </a:r>
            <a:endParaRPr lang="tr-TR" sz="2200" dirty="0" smtClean="0"/>
          </a:p>
          <a:p>
            <a:endParaRPr lang="tr-TR" sz="2000" dirty="0" smtClean="0"/>
          </a:p>
          <a:p>
            <a:endParaRPr lang="tr-TR" sz="2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36680"/>
          </a:xfrm>
        </p:spPr>
        <p:txBody>
          <a:bodyPr>
            <a:normAutofit/>
          </a:bodyPr>
          <a:lstStyle/>
          <a:p>
            <a:pPr algn="ctr"/>
            <a:r>
              <a:rPr lang="tr-TR" sz="3600" dirty="0" smtClean="0"/>
              <a:t>TERÖR TRAVMASI SONRASI</a:t>
            </a:r>
            <a:endParaRPr lang="tr-TR" sz="3600" dirty="0"/>
          </a:p>
        </p:txBody>
      </p:sp>
      <p:sp>
        <p:nvSpPr>
          <p:cNvPr id="3" name="2 İçerik Yer Tutucusu"/>
          <p:cNvSpPr>
            <a:spLocks noGrp="1"/>
          </p:cNvSpPr>
          <p:nvPr>
            <p:ph idx="1"/>
          </p:nvPr>
        </p:nvSpPr>
        <p:spPr>
          <a:xfrm>
            <a:off x="457200" y="1484784"/>
            <a:ext cx="8229600" cy="4896544"/>
          </a:xfrm>
        </p:spPr>
        <p:txBody>
          <a:bodyPr>
            <a:normAutofit/>
          </a:bodyPr>
          <a:lstStyle/>
          <a:p>
            <a:pPr algn="just"/>
            <a:r>
              <a:rPr lang="tr-TR" sz="2200" dirty="0" smtClean="0"/>
              <a:t>Terör travması yaşandıktan sonra bu travma türüne müdahale alan uzmanlarınca yapılmalıdır. Burada öğretmenlere düşen en </a:t>
            </a:r>
            <a:r>
              <a:rPr lang="tr-TR" sz="2200" dirty="0" smtClean="0"/>
              <a:t>görev sosyal desteği artıran oyun, öykü okuma, eğlendiren etkinlikler vb şeyler yapmasıdır. Yalnız bu faaliyetleri seçerken terör olayını çağrıştırıcı olmamasına dikkat edilmelidir. </a:t>
            </a:r>
          </a:p>
          <a:p>
            <a:pPr algn="just"/>
            <a:r>
              <a:rPr lang="tr-TR" sz="2200" dirty="0" smtClean="0"/>
              <a:t>Ayrıca öğretmen travma sırasında ve sonrasında mümkün olduğunca sakin olmalıdır. Çünkü vereceği panik tepkileri öğrenci için travma şiddetini arttırır.</a:t>
            </a:r>
            <a:endParaRPr lang="tr-TR" sz="2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648072"/>
          </a:xfrm>
        </p:spPr>
        <p:txBody>
          <a:bodyPr>
            <a:normAutofit fontScale="90000"/>
          </a:bodyPr>
          <a:lstStyle/>
          <a:p>
            <a:pPr algn="ctr"/>
            <a:r>
              <a:rPr lang="tr-TR" sz="3600" b="1" u="sng" dirty="0" smtClean="0"/>
              <a:t>CİNSEL İSTİSMAR TRAVMASI VE ÖNLENMESİ</a:t>
            </a:r>
            <a:endParaRPr lang="tr-TR" sz="3600" b="1" u="sng" dirty="0"/>
          </a:p>
        </p:txBody>
      </p:sp>
      <p:sp>
        <p:nvSpPr>
          <p:cNvPr id="3" name="2 İçerik Yer Tutucusu"/>
          <p:cNvSpPr>
            <a:spLocks noGrp="1"/>
          </p:cNvSpPr>
          <p:nvPr>
            <p:ph idx="1"/>
          </p:nvPr>
        </p:nvSpPr>
        <p:spPr>
          <a:xfrm>
            <a:off x="457200" y="1412776"/>
            <a:ext cx="8229600" cy="4911824"/>
          </a:xfrm>
        </p:spPr>
        <p:txBody>
          <a:bodyPr/>
          <a:lstStyle/>
          <a:p>
            <a:r>
              <a:rPr lang="en-US" dirty="0" err="1" smtClean="0"/>
              <a:t>Çocuğun</a:t>
            </a:r>
            <a:r>
              <a:rPr lang="en-US" dirty="0" smtClean="0"/>
              <a:t> </a:t>
            </a:r>
            <a:r>
              <a:rPr lang="en-US" dirty="0" err="1" smtClean="0"/>
              <a:t>cinsel</a:t>
            </a:r>
            <a:r>
              <a:rPr lang="en-US" dirty="0" smtClean="0"/>
              <a:t> </a:t>
            </a:r>
            <a:r>
              <a:rPr lang="en-US" dirty="0" err="1" smtClean="0"/>
              <a:t>istismarı</a:t>
            </a:r>
            <a:r>
              <a:rPr lang="en-US" dirty="0" smtClean="0"/>
              <a:t>, </a:t>
            </a:r>
            <a:r>
              <a:rPr lang="en-US" dirty="0" err="1" smtClean="0"/>
              <a:t>bir</a:t>
            </a:r>
            <a:r>
              <a:rPr lang="en-US" dirty="0" smtClean="0"/>
              <a:t> </a:t>
            </a:r>
            <a:r>
              <a:rPr lang="en-US" dirty="0" err="1" smtClean="0"/>
              <a:t>çocuk</a:t>
            </a:r>
            <a:r>
              <a:rPr lang="en-US" dirty="0" smtClean="0"/>
              <a:t> </a:t>
            </a:r>
            <a:r>
              <a:rPr lang="en-US" dirty="0" err="1" smtClean="0"/>
              <a:t>ile</a:t>
            </a:r>
            <a:r>
              <a:rPr lang="en-US" dirty="0" smtClean="0"/>
              <a:t> </a:t>
            </a:r>
            <a:r>
              <a:rPr lang="en-US" dirty="0" err="1" smtClean="0"/>
              <a:t>bir</a:t>
            </a:r>
            <a:r>
              <a:rPr lang="en-US" dirty="0" smtClean="0"/>
              <a:t> </a:t>
            </a:r>
            <a:r>
              <a:rPr lang="en-US" dirty="0" err="1" smtClean="0"/>
              <a:t>yetişkin</a:t>
            </a:r>
            <a:r>
              <a:rPr lang="en-US" dirty="0" smtClean="0"/>
              <a:t> </a:t>
            </a:r>
            <a:r>
              <a:rPr lang="en-US" dirty="0" err="1" smtClean="0"/>
              <a:t>ya</a:t>
            </a:r>
            <a:r>
              <a:rPr lang="en-US" dirty="0" smtClean="0"/>
              <a:t> </a:t>
            </a:r>
            <a:r>
              <a:rPr lang="en-US" dirty="0" err="1" smtClean="0"/>
              <a:t>da</a:t>
            </a:r>
            <a:r>
              <a:rPr lang="en-US" dirty="0" smtClean="0"/>
              <a:t> </a:t>
            </a:r>
            <a:r>
              <a:rPr lang="en-US" dirty="0" err="1" smtClean="0"/>
              <a:t>yaş</a:t>
            </a:r>
            <a:r>
              <a:rPr lang="en-US" dirty="0" smtClean="0"/>
              <a:t> </a:t>
            </a:r>
            <a:r>
              <a:rPr lang="en-US" dirty="0" err="1" smtClean="0"/>
              <a:t>veya</a:t>
            </a:r>
            <a:r>
              <a:rPr lang="en-US" dirty="0" smtClean="0"/>
              <a:t> </a:t>
            </a:r>
            <a:r>
              <a:rPr lang="en-US" dirty="0" err="1" smtClean="0"/>
              <a:t>gelişim</a:t>
            </a:r>
            <a:r>
              <a:rPr lang="en-US" dirty="0" smtClean="0"/>
              <a:t> </a:t>
            </a:r>
            <a:r>
              <a:rPr lang="en-US" dirty="0" err="1" smtClean="0"/>
              <a:t>bakımından</a:t>
            </a:r>
            <a:r>
              <a:rPr lang="en-US" dirty="0" smtClean="0"/>
              <a:t> </a:t>
            </a:r>
            <a:r>
              <a:rPr lang="en-US" dirty="0" err="1" smtClean="0"/>
              <a:t>sorumluluk</a:t>
            </a:r>
            <a:r>
              <a:rPr lang="en-US" dirty="0" smtClean="0"/>
              <a:t>, </a:t>
            </a:r>
            <a:r>
              <a:rPr lang="en-US" dirty="0" err="1" smtClean="0"/>
              <a:t>güven</a:t>
            </a:r>
            <a:r>
              <a:rPr lang="en-US" dirty="0" smtClean="0"/>
              <a:t> </a:t>
            </a:r>
            <a:r>
              <a:rPr lang="en-US" dirty="0" err="1" smtClean="0"/>
              <a:t>ve</a:t>
            </a:r>
            <a:r>
              <a:rPr lang="en-US" dirty="0" smtClean="0"/>
              <a:t> </a:t>
            </a:r>
            <a:r>
              <a:rPr lang="en-US" dirty="0" err="1" smtClean="0"/>
              <a:t>güç</a:t>
            </a:r>
            <a:r>
              <a:rPr lang="en-US" dirty="0" smtClean="0"/>
              <a:t> </a:t>
            </a:r>
            <a:r>
              <a:rPr lang="en-US" dirty="0" err="1" smtClean="0"/>
              <a:t>ilişkisi</a:t>
            </a:r>
            <a:r>
              <a:rPr lang="en-US" dirty="0" smtClean="0"/>
              <a:t> </a:t>
            </a:r>
            <a:r>
              <a:rPr lang="en-US" dirty="0" err="1" smtClean="0"/>
              <a:t>içinde</a:t>
            </a:r>
            <a:r>
              <a:rPr lang="en-US" dirty="0" smtClean="0"/>
              <a:t> </a:t>
            </a:r>
            <a:r>
              <a:rPr lang="en-US" dirty="0" err="1" smtClean="0"/>
              <a:t>olan</a:t>
            </a:r>
            <a:r>
              <a:rPr lang="en-US" dirty="0" smtClean="0"/>
              <a:t> </a:t>
            </a:r>
            <a:r>
              <a:rPr lang="en-US" dirty="0" err="1" smtClean="0"/>
              <a:t>iki</a:t>
            </a:r>
            <a:r>
              <a:rPr lang="en-US" dirty="0" smtClean="0"/>
              <a:t> </a:t>
            </a:r>
            <a:r>
              <a:rPr lang="en-US" dirty="0" err="1" smtClean="0"/>
              <a:t>çocuk</a:t>
            </a:r>
            <a:r>
              <a:rPr lang="tr-TR" dirty="0" smtClean="0"/>
              <a:t> </a:t>
            </a:r>
            <a:r>
              <a:rPr lang="en-US" dirty="0" err="1" smtClean="0"/>
              <a:t>arasında</a:t>
            </a:r>
            <a:r>
              <a:rPr lang="en-US" dirty="0" smtClean="0"/>
              <a:t>, </a:t>
            </a:r>
            <a:r>
              <a:rPr lang="en-US" dirty="0" err="1" smtClean="0"/>
              <a:t>güçlü</a:t>
            </a:r>
            <a:r>
              <a:rPr lang="en-US" dirty="0" smtClean="0"/>
              <a:t> </a:t>
            </a:r>
            <a:r>
              <a:rPr lang="en-US" dirty="0" err="1" smtClean="0"/>
              <a:t>olanın</a:t>
            </a:r>
            <a:r>
              <a:rPr lang="en-US" dirty="0" smtClean="0"/>
              <a:t> </a:t>
            </a:r>
            <a:r>
              <a:rPr lang="en-US" dirty="0" err="1" smtClean="0"/>
              <a:t>cinsel</a:t>
            </a:r>
            <a:r>
              <a:rPr lang="en-US" dirty="0" smtClean="0"/>
              <a:t> </a:t>
            </a:r>
            <a:r>
              <a:rPr lang="en-US" dirty="0" err="1" smtClean="0"/>
              <a:t>gereksinimlerini</a:t>
            </a:r>
            <a:r>
              <a:rPr lang="en-US" dirty="0" smtClean="0"/>
              <a:t> </a:t>
            </a:r>
            <a:r>
              <a:rPr lang="en-US" dirty="0" err="1" smtClean="0"/>
              <a:t>tatmin</a:t>
            </a:r>
            <a:r>
              <a:rPr lang="en-US" dirty="0" smtClean="0"/>
              <a:t> </a:t>
            </a:r>
            <a:r>
              <a:rPr lang="en-US" dirty="0" err="1" smtClean="0"/>
              <a:t>etmeyi</a:t>
            </a:r>
            <a:r>
              <a:rPr lang="en-US" dirty="0" smtClean="0"/>
              <a:t> </a:t>
            </a:r>
            <a:r>
              <a:rPr lang="en-US" dirty="0" err="1" smtClean="0"/>
              <a:t>amaçlayan</a:t>
            </a:r>
            <a:r>
              <a:rPr lang="en-US" dirty="0" smtClean="0"/>
              <a:t> </a:t>
            </a:r>
            <a:r>
              <a:rPr lang="en-US" dirty="0" err="1" smtClean="0"/>
              <a:t>bir</a:t>
            </a:r>
            <a:r>
              <a:rPr lang="en-US" dirty="0" smtClean="0"/>
              <a:t> </a:t>
            </a:r>
            <a:r>
              <a:rPr lang="en-US" dirty="0" err="1" smtClean="0"/>
              <a:t>eylem</a:t>
            </a:r>
            <a:r>
              <a:rPr lang="en-US" dirty="0" smtClean="0"/>
              <a:t> </a:t>
            </a:r>
            <a:r>
              <a:rPr lang="en-US" dirty="0" err="1" smtClean="0"/>
              <a:t>olarak</a:t>
            </a:r>
            <a:r>
              <a:rPr lang="en-US" dirty="0" smtClean="0"/>
              <a:t> </a:t>
            </a:r>
            <a:r>
              <a:rPr lang="en-US" dirty="0" err="1" smtClean="0"/>
              <a:t>tanımlanmaktadır</a:t>
            </a:r>
            <a:r>
              <a:rPr lang="en-US" dirty="0" smtClean="0"/>
              <a:t>.</a:t>
            </a:r>
            <a:endParaRPr lang="tr-TR" dirty="0" smtClean="0"/>
          </a:p>
          <a:p>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36680"/>
          </a:xfrm>
        </p:spPr>
        <p:txBody>
          <a:bodyPr>
            <a:normAutofit/>
          </a:bodyPr>
          <a:lstStyle/>
          <a:p>
            <a:pPr algn="ctr"/>
            <a:r>
              <a:rPr lang="tr-TR" sz="3600" dirty="0" smtClean="0"/>
              <a:t>CİNSEL İSTİSMAR TÜRLERİ</a:t>
            </a:r>
            <a:endParaRPr lang="tr-TR" sz="3600" dirty="0"/>
          </a:p>
        </p:txBody>
      </p:sp>
      <p:sp>
        <p:nvSpPr>
          <p:cNvPr id="3" name="2 İçerik Yer Tutucusu"/>
          <p:cNvSpPr>
            <a:spLocks noGrp="1"/>
          </p:cNvSpPr>
          <p:nvPr>
            <p:ph idx="1"/>
          </p:nvPr>
        </p:nvSpPr>
        <p:spPr>
          <a:xfrm>
            <a:off x="457200" y="1412776"/>
            <a:ext cx="8229600" cy="4911824"/>
          </a:xfrm>
        </p:spPr>
        <p:txBody>
          <a:bodyPr>
            <a:normAutofit/>
          </a:bodyPr>
          <a:lstStyle/>
          <a:p>
            <a:pPr algn="just"/>
            <a:r>
              <a:rPr lang="tr-TR" sz="2300" dirty="0" smtClean="0"/>
              <a:t>Temas</a:t>
            </a:r>
            <a:r>
              <a:rPr lang="en-US" sz="2300" dirty="0" smtClean="0"/>
              <a:t>(</a:t>
            </a:r>
            <a:r>
              <a:rPr lang="en-US" sz="2300" dirty="0" err="1" smtClean="0"/>
              <a:t>dokunma</a:t>
            </a:r>
            <a:r>
              <a:rPr lang="en-US" sz="2300" dirty="0" smtClean="0"/>
              <a:t>) </a:t>
            </a:r>
            <a:r>
              <a:rPr lang="en-US" sz="2300" dirty="0" err="1" smtClean="0"/>
              <a:t>olmayan</a:t>
            </a:r>
            <a:r>
              <a:rPr lang="en-US" sz="2300" dirty="0" smtClean="0"/>
              <a:t> </a:t>
            </a:r>
            <a:r>
              <a:rPr lang="en-US" sz="2300" dirty="0" err="1" smtClean="0"/>
              <a:t>istismarlar</a:t>
            </a:r>
            <a:r>
              <a:rPr lang="en-US" sz="2300" dirty="0" smtClean="0"/>
              <a:t>: </a:t>
            </a:r>
            <a:r>
              <a:rPr lang="en-US" sz="2300" dirty="0" err="1" smtClean="0"/>
              <a:t>Sözel</a:t>
            </a:r>
            <a:r>
              <a:rPr lang="en-US" sz="2300" dirty="0" smtClean="0"/>
              <a:t> </a:t>
            </a:r>
            <a:r>
              <a:rPr lang="en-US" sz="2300" dirty="0" err="1" smtClean="0"/>
              <a:t>istismarı</a:t>
            </a:r>
            <a:r>
              <a:rPr lang="en-US" sz="2300" dirty="0" smtClean="0"/>
              <a:t> </a:t>
            </a:r>
            <a:r>
              <a:rPr lang="en-US" sz="2300" dirty="0" err="1" smtClean="0"/>
              <a:t>içeren</a:t>
            </a:r>
            <a:r>
              <a:rPr lang="en-US" sz="2300" dirty="0" smtClean="0"/>
              <a:t> </a:t>
            </a:r>
            <a:r>
              <a:rPr lang="en-US" sz="2300" dirty="0" err="1" smtClean="0"/>
              <a:t>cinsel</a:t>
            </a:r>
            <a:r>
              <a:rPr lang="en-US" sz="2300" dirty="0" smtClean="0"/>
              <a:t> </a:t>
            </a:r>
            <a:r>
              <a:rPr lang="en-US" sz="2300" dirty="0" err="1" smtClean="0"/>
              <a:t>içerikli</a:t>
            </a:r>
            <a:r>
              <a:rPr lang="en-US" sz="2300" dirty="0" smtClean="0"/>
              <a:t> </a:t>
            </a:r>
            <a:r>
              <a:rPr lang="en-US" sz="2300" dirty="0" err="1" smtClean="0"/>
              <a:t>konuș</a:t>
            </a:r>
            <a:r>
              <a:rPr lang="en-US" sz="2300" dirty="0" err="1" smtClean="0"/>
              <a:t>ma</a:t>
            </a:r>
            <a:r>
              <a:rPr lang="tr-TR" sz="2300" dirty="0" smtClean="0"/>
              <a:t>, </a:t>
            </a:r>
            <a:r>
              <a:rPr lang="en-US" sz="2300" dirty="0" err="1" smtClean="0"/>
              <a:t>tes</a:t>
            </a:r>
            <a:r>
              <a:rPr lang="en-US" sz="2300" dirty="0" err="1" smtClean="0"/>
              <a:t>̦hircilik</a:t>
            </a:r>
            <a:r>
              <a:rPr lang="en-US" sz="2300" dirty="0" smtClean="0"/>
              <a:t> </a:t>
            </a:r>
            <a:r>
              <a:rPr lang="en-US" sz="2300" dirty="0" err="1" smtClean="0"/>
              <a:t>ve</a:t>
            </a:r>
            <a:r>
              <a:rPr lang="en-US" sz="2300" dirty="0" smtClean="0"/>
              <a:t> </a:t>
            </a:r>
            <a:r>
              <a:rPr lang="en-US" sz="2300" dirty="0" err="1" smtClean="0"/>
              <a:t>pornografik</a:t>
            </a:r>
            <a:r>
              <a:rPr lang="en-US" sz="2300" dirty="0" smtClean="0"/>
              <a:t> </a:t>
            </a:r>
            <a:r>
              <a:rPr lang="en-US" sz="2300" dirty="0" err="1" smtClean="0"/>
              <a:t>resim</a:t>
            </a:r>
            <a:r>
              <a:rPr lang="en-US" sz="2300" dirty="0" smtClean="0"/>
              <a:t> </a:t>
            </a:r>
            <a:r>
              <a:rPr lang="en-US" sz="2300" dirty="0" err="1" smtClean="0"/>
              <a:t>çekme</a:t>
            </a:r>
            <a:r>
              <a:rPr lang="en-US" sz="2300" dirty="0" smtClean="0"/>
              <a:t> </a:t>
            </a:r>
            <a:r>
              <a:rPr lang="en-US" sz="2300" dirty="0" err="1" smtClean="0"/>
              <a:t>gösterme</a:t>
            </a:r>
            <a:r>
              <a:rPr lang="en-US" sz="2300" dirty="0" smtClean="0"/>
              <a:t> </a:t>
            </a:r>
            <a:r>
              <a:rPr lang="en-US" sz="2300" dirty="0" err="1" smtClean="0"/>
              <a:t>ve</a:t>
            </a:r>
            <a:r>
              <a:rPr lang="en-US" sz="2300" dirty="0" smtClean="0"/>
              <a:t> </a:t>
            </a:r>
            <a:r>
              <a:rPr lang="en-US" sz="2300" dirty="0" err="1" smtClean="0"/>
              <a:t>röntgenciliktir</a:t>
            </a:r>
            <a:r>
              <a:rPr lang="tr-TR" sz="2300" dirty="0" smtClean="0"/>
              <a:t>.</a:t>
            </a:r>
          </a:p>
          <a:p>
            <a:pPr algn="just"/>
            <a:r>
              <a:rPr lang="en-US" sz="2300" dirty="0" err="1" smtClean="0"/>
              <a:t>Temasın</a:t>
            </a:r>
            <a:r>
              <a:rPr lang="en-US" sz="2300" dirty="0" smtClean="0"/>
              <a:t> (</a:t>
            </a:r>
            <a:r>
              <a:rPr lang="en-US" sz="2300" dirty="0" err="1" smtClean="0"/>
              <a:t>Dokunmanın</a:t>
            </a:r>
            <a:r>
              <a:rPr lang="en-US" sz="2300" dirty="0" smtClean="0"/>
              <a:t>) </a:t>
            </a:r>
            <a:r>
              <a:rPr lang="en-US" sz="2300" dirty="0" err="1" smtClean="0"/>
              <a:t>olduğu</a:t>
            </a:r>
            <a:r>
              <a:rPr lang="en-US" sz="2300" dirty="0" smtClean="0"/>
              <a:t> </a:t>
            </a:r>
            <a:r>
              <a:rPr lang="en-US" sz="2300" dirty="0" err="1" smtClean="0"/>
              <a:t>istismar</a:t>
            </a:r>
            <a:r>
              <a:rPr lang="en-US" sz="2300" dirty="0" smtClean="0"/>
              <a:t>: </a:t>
            </a:r>
            <a:r>
              <a:rPr lang="tr-TR" sz="2300" dirty="0" smtClean="0"/>
              <a:t> </a:t>
            </a:r>
            <a:r>
              <a:rPr lang="en-US" sz="2300" dirty="0" err="1" smtClean="0"/>
              <a:t>Cinsel</a:t>
            </a:r>
            <a:r>
              <a:rPr lang="en-US" sz="2300" dirty="0" smtClean="0"/>
              <a:t> </a:t>
            </a:r>
            <a:r>
              <a:rPr lang="en-US" sz="2300" dirty="0" err="1" smtClean="0"/>
              <a:t>haz</a:t>
            </a:r>
            <a:r>
              <a:rPr lang="en-US" sz="2300" dirty="0" smtClean="0"/>
              <a:t> </a:t>
            </a:r>
            <a:r>
              <a:rPr lang="en-US" sz="2300" dirty="0" err="1" smtClean="0"/>
              <a:t>amacı</a:t>
            </a:r>
            <a:r>
              <a:rPr lang="en-US" sz="2300" dirty="0" smtClean="0"/>
              <a:t> </a:t>
            </a:r>
            <a:r>
              <a:rPr lang="en-US" sz="2300" dirty="0" err="1" smtClean="0"/>
              <a:t>ile</a:t>
            </a:r>
            <a:r>
              <a:rPr lang="en-US" sz="2300" dirty="0" smtClean="0"/>
              <a:t> </a:t>
            </a:r>
            <a:r>
              <a:rPr lang="en-US" sz="2300" dirty="0" err="1" smtClean="0"/>
              <a:t>dokunma</a:t>
            </a:r>
            <a:r>
              <a:rPr lang="en-US" sz="2300" dirty="0" smtClean="0"/>
              <a:t> </a:t>
            </a:r>
            <a:r>
              <a:rPr lang="en-US" sz="2300" dirty="0" smtClean="0"/>
              <a:t>(</a:t>
            </a:r>
            <a:r>
              <a:rPr lang="en-US" sz="2300" dirty="0" err="1" smtClean="0"/>
              <a:t>Erotik</a:t>
            </a:r>
            <a:r>
              <a:rPr lang="en-US" sz="2300" dirty="0" smtClean="0"/>
              <a:t> </a:t>
            </a:r>
            <a:r>
              <a:rPr lang="en-US" sz="2300" dirty="0" err="1" smtClean="0"/>
              <a:t>okşama</a:t>
            </a:r>
            <a:r>
              <a:rPr lang="en-US" sz="2300" dirty="0" smtClean="0"/>
              <a:t>). </a:t>
            </a:r>
            <a:r>
              <a:rPr lang="en-US" sz="2300" dirty="0" err="1" smtClean="0"/>
              <a:t>İstismarcı</a:t>
            </a:r>
            <a:r>
              <a:rPr lang="en-US" sz="2300" dirty="0" smtClean="0"/>
              <a:t> </a:t>
            </a:r>
            <a:r>
              <a:rPr lang="en-US" sz="2300" dirty="0" err="1" smtClean="0"/>
              <a:t>kurbana</a:t>
            </a:r>
            <a:r>
              <a:rPr lang="en-US" sz="2300" dirty="0" smtClean="0"/>
              <a:t> </a:t>
            </a:r>
            <a:r>
              <a:rPr lang="en-US" sz="2300" dirty="0" err="1" smtClean="0"/>
              <a:t>dokunabilir</a:t>
            </a:r>
            <a:r>
              <a:rPr lang="en-US" sz="2300" dirty="0" smtClean="0"/>
              <a:t> </a:t>
            </a:r>
            <a:r>
              <a:rPr lang="en-US" sz="2300" dirty="0" err="1" smtClean="0"/>
              <a:t>ya</a:t>
            </a:r>
            <a:r>
              <a:rPr lang="en-US" sz="2300" dirty="0" smtClean="0"/>
              <a:t> </a:t>
            </a:r>
            <a:r>
              <a:rPr lang="en-US" sz="2300" dirty="0" err="1" smtClean="0"/>
              <a:t>da</a:t>
            </a:r>
            <a:r>
              <a:rPr lang="en-US" sz="2300" dirty="0" smtClean="0"/>
              <a:t> </a:t>
            </a:r>
            <a:r>
              <a:rPr lang="en-US" sz="2300" dirty="0" err="1" smtClean="0"/>
              <a:t>kurbanı</a:t>
            </a:r>
            <a:r>
              <a:rPr lang="en-US" sz="2300" dirty="0" smtClean="0"/>
              <a:t> </a:t>
            </a:r>
            <a:r>
              <a:rPr lang="en-US" sz="2300" dirty="0" err="1" smtClean="0"/>
              <a:t>kendisine</a:t>
            </a:r>
            <a:r>
              <a:rPr lang="en-US" sz="2300" dirty="0" smtClean="0"/>
              <a:t> </a:t>
            </a:r>
            <a:r>
              <a:rPr lang="en-US" sz="2300" dirty="0" err="1" smtClean="0"/>
              <a:t>dokunması</a:t>
            </a:r>
            <a:r>
              <a:rPr lang="en-US" sz="2300" dirty="0" smtClean="0"/>
              <a:t> </a:t>
            </a:r>
            <a:r>
              <a:rPr lang="en-US" sz="2300" dirty="0" err="1" smtClean="0"/>
              <a:t>için</a:t>
            </a:r>
            <a:r>
              <a:rPr lang="en-US" sz="2300" dirty="0" smtClean="0"/>
              <a:t> </a:t>
            </a:r>
            <a:r>
              <a:rPr lang="en-US" sz="2300" dirty="0" err="1" smtClean="0"/>
              <a:t>zorlayabilir</a:t>
            </a:r>
            <a:r>
              <a:rPr lang="tr-TR" sz="2300" dirty="0" smtClean="0"/>
              <a:t>.</a:t>
            </a:r>
          </a:p>
          <a:p>
            <a:pPr algn="just"/>
            <a:r>
              <a:rPr lang="en-US" sz="2300" dirty="0" err="1" smtClean="0"/>
              <a:t>İnterfemoral</a:t>
            </a:r>
            <a:r>
              <a:rPr lang="en-US" sz="2300" dirty="0" smtClean="0"/>
              <a:t> </a:t>
            </a:r>
            <a:r>
              <a:rPr lang="en-US" sz="2300" dirty="0" err="1" smtClean="0"/>
              <a:t>ilișki</a:t>
            </a:r>
            <a:r>
              <a:rPr lang="en-US" sz="2300" dirty="0" smtClean="0"/>
              <a:t>: </a:t>
            </a:r>
            <a:r>
              <a:rPr lang="en-US" sz="2300" dirty="0" err="1" smtClean="0"/>
              <a:t>Penetrasyonun</a:t>
            </a:r>
            <a:r>
              <a:rPr lang="en-US" sz="2300" dirty="0" smtClean="0"/>
              <a:t> </a:t>
            </a:r>
            <a:r>
              <a:rPr lang="en-US" sz="2300" dirty="0" err="1" smtClean="0"/>
              <a:t>olmadığı</a:t>
            </a:r>
            <a:r>
              <a:rPr lang="en-US" sz="2300" dirty="0" smtClean="0"/>
              <a:t>, </a:t>
            </a:r>
            <a:r>
              <a:rPr lang="en-US" sz="2300" dirty="0" err="1" smtClean="0"/>
              <a:t>sürtünmenin</a:t>
            </a:r>
            <a:r>
              <a:rPr lang="en-US" sz="2300" dirty="0" smtClean="0"/>
              <a:t> </a:t>
            </a:r>
            <a:r>
              <a:rPr lang="en-US" sz="2300" dirty="0" err="1" smtClean="0"/>
              <a:t>olduğu</a:t>
            </a:r>
            <a:r>
              <a:rPr lang="tr-TR" sz="2300" dirty="0" smtClean="0"/>
              <a:t> </a:t>
            </a:r>
            <a:r>
              <a:rPr lang="en-US" sz="2300" dirty="0" err="1" smtClean="0"/>
              <a:t>istismar</a:t>
            </a:r>
            <a:r>
              <a:rPr lang="en-US" sz="2300" dirty="0" smtClean="0"/>
              <a:t> </a:t>
            </a:r>
            <a:r>
              <a:rPr lang="en-US" sz="2300" dirty="0" err="1" smtClean="0"/>
              <a:t>ș</a:t>
            </a:r>
            <a:r>
              <a:rPr lang="en-US" sz="2300" dirty="0" err="1" smtClean="0"/>
              <a:t>eklidir</a:t>
            </a:r>
            <a:r>
              <a:rPr lang="tr-TR" sz="2300" dirty="0" smtClean="0"/>
              <a:t>.</a:t>
            </a:r>
          </a:p>
          <a:p>
            <a:r>
              <a:rPr lang="en-US" sz="2300" dirty="0" err="1" smtClean="0"/>
              <a:t>Cinsel</a:t>
            </a:r>
            <a:r>
              <a:rPr lang="en-US" sz="2300" dirty="0" smtClean="0"/>
              <a:t> </a:t>
            </a:r>
            <a:r>
              <a:rPr lang="en-US" sz="2300" dirty="0" err="1" smtClean="0"/>
              <a:t>penetrasyon</a:t>
            </a:r>
            <a:r>
              <a:rPr lang="en-US" sz="2300" dirty="0" smtClean="0"/>
              <a:t> (Oral, anal </a:t>
            </a:r>
            <a:r>
              <a:rPr lang="en-US" sz="2300" dirty="0" err="1" smtClean="0"/>
              <a:t>ya</a:t>
            </a:r>
            <a:r>
              <a:rPr lang="en-US" sz="2300" dirty="0" smtClean="0"/>
              <a:t> </a:t>
            </a:r>
            <a:r>
              <a:rPr lang="en-US" sz="2300" dirty="0" err="1" smtClean="0"/>
              <a:t>da</a:t>
            </a:r>
            <a:r>
              <a:rPr lang="en-US" sz="2300" dirty="0" smtClean="0"/>
              <a:t> </a:t>
            </a:r>
            <a:r>
              <a:rPr lang="en-US" sz="2300" dirty="0" err="1" smtClean="0"/>
              <a:t>vajinal</a:t>
            </a:r>
            <a:r>
              <a:rPr lang="en-US" sz="2300" dirty="0" smtClean="0"/>
              <a:t> </a:t>
            </a:r>
            <a:r>
              <a:rPr lang="en-US" sz="2300" dirty="0" err="1" smtClean="0"/>
              <a:t>yollardan</a:t>
            </a:r>
            <a:r>
              <a:rPr lang="en-US" sz="2300" dirty="0" smtClean="0"/>
              <a:t> </a:t>
            </a:r>
            <a:r>
              <a:rPr lang="en-US" sz="2300" dirty="0" err="1" smtClean="0"/>
              <a:t>giriş</a:t>
            </a:r>
            <a:r>
              <a:rPr lang="en-US" sz="2300" dirty="0" smtClean="0"/>
              <a:t>): </a:t>
            </a:r>
            <a:r>
              <a:rPr lang="en-US" sz="2300" dirty="0" err="1" smtClean="0"/>
              <a:t>Vajinal</a:t>
            </a:r>
            <a:r>
              <a:rPr lang="en-US" sz="2300" dirty="0" smtClean="0"/>
              <a:t> </a:t>
            </a:r>
            <a:r>
              <a:rPr lang="en-US" sz="2300" dirty="0" err="1" smtClean="0"/>
              <a:t>ilis</a:t>
            </a:r>
            <a:r>
              <a:rPr lang="en-US" sz="2300" dirty="0" smtClean="0"/>
              <a:t>̦- </a:t>
            </a:r>
            <a:r>
              <a:rPr lang="en-US" sz="2300" dirty="0" err="1" smtClean="0"/>
              <a:t>ki</a:t>
            </a:r>
            <a:r>
              <a:rPr lang="en-US" sz="2300" dirty="0" smtClean="0"/>
              <a:t>, anal </a:t>
            </a:r>
            <a:r>
              <a:rPr lang="en-US" sz="2300" dirty="0" err="1" smtClean="0"/>
              <a:t>ilișki</a:t>
            </a:r>
            <a:r>
              <a:rPr lang="en-US" sz="2300" dirty="0" smtClean="0"/>
              <a:t>, </a:t>
            </a:r>
            <a:r>
              <a:rPr lang="en-US" sz="2300" dirty="0" err="1" smtClean="0"/>
              <a:t>objelerle</a:t>
            </a:r>
            <a:r>
              <a:rPr lang="en-US" sz="2300" dirty="0" smtClean="0"/>
              <a:t> </a:t>
            </a:r>
            <a:r>
              <a:rPr lang="en-US" sz="2300" dirty="0" err="1" smtClean="0"/>
              <a:t>penetrasyon</a:t>
            </a:r>
            <a:r>
              <a:rPr lang="en-US" sz="2300" dirty="0" smtClean="0"/>
              <a:t> </a:t>
            </a:r>
            <a:r>
              <a:rPr lang="en-US" sz="2300" dirty="0" err="1" smtClean="0"/>
              <a:t>ve</a:t>
            </a:r>
            <a:r>
              <a:rPr lang="en-US" sz="2300" dirty="0" smtClean="0"/>
              <a:t> </a:t>
            </a:r>
            <a:r>
              <a:rPr lang="en-US" sz="2300" dirty="0" err="1" smtClean="0"/>
              <a:t>parmakla</a:t>
            </a:r>
            <a:r>
              <a:rPr lang="en-US" sz="2300" dirty="0" smtClean="0"/>
              <a:t> </a:t>
            </a:r>
            <a:r>
              <a:rPr lang="en-US" sz="2300" dirty="0" err="1" smtClean="0"/>
              <a:t>penetrasyon</a:t>
            </a:r>
            <a:r>
              <a:rPr lang="en-US" sz="2300" dirty="0" smtClean="0"/>
              <a:t> </a:t>
            </a:r>
            <a:r>
              <a:rPr lang="en-US" sz="2300" dirty="0" err="1" smtClean="0"/>
              <a:t>șeklinde</a:t>
            </a:r>
            <a:r>
              <a:rPr lang="en-US" sz="2300" dirty="0" smtClean="0"/>
              <a:t> </a:t>
            </a:r>
            <a:r>
              <a:rPr lang="en-US" sz="2300" dirty="0" err="1" smtClean="0"/>
              <a:t>olabilir</a:t>
            </a:r>
            <a:r>
              <a:rPr lang="en-US" sz="2300" dirty="0" smtClean="0"/>
              <a:t>.</a:t>
            </a:r>
            <a:endParaRPr lang="tr-TR" sz="2300" dirty="0" smtClean="0"/>
          </a:p>
          <a:p>
            <a:r>
              <a:rPr lang="en-US" sz="2300" dirty="0" err="1" smtClean="0"/>
              <a:t>Cinsel</a:t>
            </a:r>
            <a:r>
              <a:rPr lang="en-US" sz="2300" dirty="0" smtClean="0"/>
              <a:t> </a:t>
            </a:r>
            <a:r>
              <a:rPr lang="en-US" sz="2300" dirty="0" err="1" smtClean="0"/>
              <a:t>sömürü</a:t>
            </a:r>
            <a:r>
              <a:rPr lang="en-US" sz="2300" dirty="0" smtClean="0"/>
              <a:t>: </a:t>
            </a:r>
            <a:r>
              <a:rPr lang="en-US" sz="2300" dirty="0" err="1" smtClean="0"/>
              <a:t>Çocuk</a:t>
            </a:r>
            <a:r>
              <a:rPr lang="en-US" sz="2300" dirty="0" smtClean="0"/>
              <a:t> </a:t>
            </a:r>
            <a:r>
              <a:rPr lang="en-US" sz="2300" dirty="0" err="1" smtClean="0"/>
              <a:t>pornografisi</a:t>
            </a:r>
            <a:r>
              <a:rPr lang="en-US" sz="2300" dirty="0" smtClean="0"/>
              <a:t> </a:t>
            </a:r>
            <a:r>
              <a:rPr lang="en-US" sz="2300" dirty="0" err="1" smtClean="0"/>
              <a:t>ve</a:t>
            </a:r>
            <a:r>
              <a:rPr lang="en-US" sz="2300" dirty="0" smtClean="0"/>
              <a:t> </a:t>
            </a:r>
            <a:r>
              <a:rPr lang="en-US" sz="2300" dirty="0" err="1" smtClean="0"/>
              <a:t>çocuk</a:t>
            </a:r>
            <a:r>
              <a:rPr lang="en-US" sz="2300" dirty="0" smtClean="0"/>
              <a:t> </a:t>
            </a:r>
            <a:r>
              <a:rPr lang="en-US" sz="2300" dirty="0" err="1" smtClean="0"/>
              <a:t>fuhușunu</a:t>
            </a:r>
            <a:r>
              <a:rPr lang="en-US" sz="2300" dirty="0" smtClean="0"/>
              <a:t> </a:t>
            </a:r>
            <a:r>
              <a:rPr lang="en-US" sz="2300" dirty="0" err="1" smtClean="0"/>
              <a:t>kapsar</a:t>
            </a:r>
            <a:r>
              <a:rPr lang="en-US" sz="2300" dirty="0" smtClean="0"/>
              <a:t>.</a:t>
            </a:r>
            <a:endParaRPr lang="tr-TR" sz="2300" dirty="0" smtClean="0"/>
          </a:p>
          <a:p>
            <a:pPr algn="just"/>
            <a:endParaRPr lang="tr-TR" sz="2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fontScale="90000"/>
          </a:bodyPr>
          <a:lstStyle/>
          <a:p>
            <a:pPr algn="ctr"/>
            <a:r>
              <a:rPr lang="tr-TR" sz="3600" dirty="0" smtClean="0"/>
              <a:t>CİNSEL İSTİSMARI VEYA CİNSEL TRAVMAYI ÖNLEME</a:t>
            </a:r>
            <a:endParaRPr lang="tr-TR" sz="3600" dirty="0"/>
          </a:p>
        </p:txBody>
      </p:sp>
      <p:sp>
        <p:nvSpPr>
          <p:cNvPr id="3" name="2 İçerik Yer Tutucusu"/>
          <p:cNvSpPr>
            <a:spLocks noGrp="1"/>
          </p:cNvSpPr>
          <p:nvPr>
            <p:ph idx="1"/>
          </p:nvPr>
        </p:nvSpPr>
        <p:spPr>
          <a:xfrm>
            <a:off x="457200" y="2204864"/>
            <a:ext cx="8229600" cy="4119736"/>
          </a:xfrm>
        </p:spPr>
        <p:txBody>
          <a:bodyPr/>
          <a:lstStyle/>
          <a:p>
            <a:pPr algn="just"/>
            <a:r>
              <a:rPr lang="tr-TR" dirty="0" smtClean="0"/>
              <a:t>Çocuklarımıza, öğrencilerimize vücudumuzun özel bölgelerini, iyi ve kötü dokunuşun ne olduğunu arasındaki farkları, rahatsız olduğunda hayır diyebileceğini, mahremiyeti öğretmemiz önleme çalışmalarıdır.</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dirty="0" smtClean="0"/>
              <a:t>ÇOCUĞUN CİNSEL İSTİSMARININ BİLDİRİLMESİ</a:t>
            </a:r>
            <a:endParaRPr lang="tr-TR" sz="3600" dirty="0"/>
          </a:p>
        </p:txBody>
      </p:sp>
      <p:sp>
        <p:nvSpPr>
          <p:cNvPr id="3" name="2 İçerik Yer Tutucusu"/>
          <p:cNvSpPr>
            <a:spLocks noGrp="1"/>
          </p:cNvSpPr>
          <p:nvPr>
            <p:ph idx="1"/>
          </p:nvPr>
        </p:nvSpPr>
        <p:spPr/>
        <p:txBody>
          <a:bodyPr>
            <a:normAutofit/>
          </a:bodyPr>
          <a:lstStyle/>
          <a:p>
            <a:pPr algn="just"/>
            <a:r>
              <a:rPr lang="tr-TR" sz="2200" dirty="0" smtClean="0"/>
              <a:t>TCK </a:t>
            </a:r>
            <a:r>
              <a:rPr lang="tr-TR" sz="2200" dirty="0" err="1" smtClean="0"/>
              <a:t>nuna</a:t>
            </a:r>
            <a:r>
              <a:rPr lang="tr-TR" sz="2200" dirty="0" smtClean="0"/>
              <a:t> göre çocuğun cinsel istismarını bildirmemek suçtur. 2 yıldan hapis cezasıyla başlar. Devlet memuru olup göreviyle ilgili olduğu halde bildirmemek alınan cezayı ikiye katlar. Çocuğun cinsel istismarı tüm öğretmenlerin göreviyle ilgilidir. </a:t>
            </a:r>
          </a:p>
          <a:p>
            <a:pPr algn="just"/>
            <a:r>
              <a:rPr lang="tr-TR" sz="2200" dirty="0" smtClean="0"/>
              <a:t>Öğrenildiğinde hiç vakit kaybetmeden gizliliğe son derece dikkat edilerek, ilgili paydaşlarla ortak imzalı bir tutanak tutulup, emniyet güçlerinde ya da savcılığa bildirime bulunulmalıdır. Bu resmi makamlara bildirimde bulunmadan önce kesinlikle ailelere haber edilmez. Çünkü istenmeyen sonuçlara yol açabilirsiniz.</a:t>
            </a:r>
            <a:endParaRPr lang="tr-TR" sz="2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08688"/>
          </a:xfrm>
        </p:spPr>
        <p:txBody>
          <a:bodyPr>
            <a:normAutofit/>
          </a:bodyPr>
          <a:lstStyle/>
          <a:p>
            <a:pPr algn="ctr"/>
            <a:r>
              <a:rPr lang="tr-TR" sz="3600" b="1" u="sng" dirty="0" smtClean="0"/>
              <a:t>İNTİHAR TRAVMASI VE ÖNLENMESİ</a:t>
            </a:r>
            <a:endParaRPr lang="tr-TR" sz="3600" b="1" u="sng" dirty="0"/>
          </a:p>
        </p:txBody>
      </p:sp>
      <p:sp>
        <p:nvSpPr>
          <p:cNvPr id="3" name="2 İçerik Yer Tutucusu"/>
          <p:cNvSpPr>
            <a:spLocks noGrp="1"/>
          </p:cNvSpPr>
          <p:nvPr>
            <p:ph idx="1"/>
          </p:nvPr>
        </p:nvSpPr>
        <p:spPr>
          <a:xfrm>
            <a:off x="457200" y="1628800"/>
            <a:ext cx="8229600" cy="4695800"/>
          </a:xfrm>
        </p:spPr>
        <p:txBody>
          <a:bodyPr/>
          <a:lstStyle/>
          <a:p>
            <a:pPr algn="just"/>
            <a:r>
              <a:rPr lang="en-US" sz="2200" dirty="0" err="1" smtClean="0"/>
              <a:t>İntihar</a:t>
            </a:r>
            <a:r>
              <a:rPr lang="en-US" sz="2200" dirty="0" smtClean="0"/>
              <a:t> </a:t>
            </a:r>
            <a:r>
              <a:rPr lang="tr-TR" sz="2200" dirty="0" smtClean="0"/>
              <a:t>bireyin, acılardan kurtulmak, sürekli maruz kaldığı olumsuzluklardan kurtulmak , dikkat çekmek , başkalarını cezalandırmak, umutsuzlukla hiçbir şeyin değişmeyeceğine inanmak vb, nedenlerle </a:t>
            </a:r>
            <a:r>
              <a:rPr lang="tr-TR" sz="2200" dirty="0" err="1" smtClean="0"/>
              <a:t>özkıyıma</a:t>
            </a:r>
            <a:r>
              <a:rPr lang="tr-TR" sz="2200" dirty="0" smtClean="0"/>
              <a:t> gitmesi veya girişimde bulunmasıdır. (F. Doğan, 2019)</a:t>
            </a:r>
          </a:p>
          <a:p>
            <a:pPr algn="just"/>
            <a:r>
              <a:rPr lang="tr-TR" sz="2200" dirty="0" smtClean="0"/>
              <a:t>Ayrıca unutulmamalıdır ki en hafif intihar girişimleri bile bir yardım çığlığıdır ve mutlaka ciddiye alınmalıdır.  İntihar girişiminde bulunan birey genelde artık yapılacak başka hiçbir şey kalmadığına inanır, ancak o bireyle daha öncesinde intihar ile ilgili konuşulmuş olursa genelde çıkış noktalarının olduğunu görürler.</a:t>
            </a:r>
          </a:p>
          <a:p>
            <a:pPr>
              <a:buNone/>
            </a:pPr>
            <a:endParaRPr lang="tr-TR"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564672"/>
          </a:xfrm>
        </p:spPr>
        <p:txBody>
          <a:bodyPr>
            <a:noAutofit/>
          </a:bodyPr>
          <a:lstStyle/>
          <a:p>
            <a:pPr algn="ctr"/>
            <a:r>
              <a:rPr lang="tr-TR" sz="3600" dirty="0" smtClean="0"/>
              <a:t>İNTİHAR BELİRTİLERİ</a:t>
            </a:r>
            <a:endParaRPr lang="tr-TR" sz="3600" dirty="0"/>
          </a:p>
        </p:txBody>
      </p:sp>
      <p:sp>
        <p:nvSpPr>
          <p:cNvPr id="3" name="2 İçerik Yer Tutucusu"/>
          <p:cNvSpPr>
            <a:spLocks noGrp="1"/>
          </p:cNvSpPr>
          <p:nvPr>
            <p:ph idx="1"/>
          </p:nvPr>
        </p:nvSpPr>
        <p:spPr>
          <a:xfrm>
            <a:off x="457200" y="1412776"/>
            <a:ext cx="8229600" cy="4911824"/>
          </a:xfrm>
        </p:spPr>
        <p:txBody>
          <a:bodyPr>
            <a:normAutofit fontScale="92500" lnSpcReduction="20000"/>
          </a:bodyPr>
          <a:lstStyle/>
          <a:p>
            <a:pPr fontAlgn="base"/>
            <a:r>
              <a:rPr lang="tr-TR" sz="3000" dirty="0" smtClean="0"/>
              <a:t>Bir bireyin intihar edebileceğini veya etmeye meylini gösteren uyarı belirtilerinden bazıları şu şekilde sıralanabilir:</a:t>
            </a:r>
          </a:p>
          <a:p>
            <a:pPr fontAlgn="base"/>
            <a:r>
              <a:rPr lang="tr-TR" sz="3000" dirty="0" smtClean="0"/>
              <a:t>– Kendine zarar verme veya yaşamına son verme yönünde tehditler veya düşünceler; silah, hap veya diğer eşyaları arama girişiminde bulunmak; normalin dışında ölüm hakkında yazmak, veya konuşmak</a:t>
            </a:r>
            <a:br>
              <a:rPr lang="tr-TR" sz="3000" dirty="0" smtClean="0"/>
            </a:br>
            <a:r>
              <a:rPr lang="tr-TR" sz="3000" dirty="0" smtClean="0"/>
              <a:t>– Son zamanlarda artış gösteren alkol ve uyuşturucu madde kullanımı</a:t>
            </a:r>
            <a:br>
              <a:rPr lang="tr-TR" sz="3000" dirty="0" smtClean="0"/>
            </a:br>
            <a:r>
              <a:rPr lang="tr-TR" sz="3000" dirty="0" smtClean="0"/>
              <a:t>– Hayatta bir amacı olmadığını, yaşamanın bir anlamı </a:t>
            </a:r>
            <a:r>
              <a:rPr lang="tr-TR" sz="3000" dirty="0" err="1" smtClean="0"/>
              <a:t>olmaığı</a:t>
            </a:r>
            <a:r>
              <a:rPr lang="tr-TR" sz="3000" dirty="0" smtClean="0"/>
              <a:t> gibi düşünceler</a:t>
            </a:r>
            <a:br>
              <a:rPr lang="tr-TR" sz="3000" dirty="0" smtClean="0"/>
            </a:b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564672"/>
          </a:xfrm>
        </p:spPr>
        <p:txBody>
          <a:bodyPr>
            <a:noAutofit/>
          </a:bodyPr>
          <a:lstStyle/>
          <a:p>
            <a:pPr algn="ctr"/>
            <a:r>
              <a:rPr lang="tr-TR" sz="3600" dirty="0" smtClean="0"/>
              <a:t>İNTİHAR BELİRTİLERİ</a:t>
            </a:r>
            <a:endParaRPr lang="tr-TR" sz="3600" dirty="0"/>
          </a:p>
        </p:txBody>
      </p:sp>
      <p:sp>
        <p:nvSpPr>
          <p:cNvPr id="3" name="2 İçerik Yer Tutucusu"/>
          <p:cNvSpPr>
            <a:spLocks noGrp="1"/>
          </p:cNvSpPr>
          <p:nvPr>
            <p:ph idx="1"/>
          </p:nvPr>
        </p:nvSpPr>
        <p:spPr>
          <a:xfrm>
            <a:off x="457200" y="1412776"/>
            <a:ext cx="8229600" cy="4911824"/>
          </a:xfrm>
        </p:spPr>
        <p:txBody>
          <a:bodyPr>
            <a:normAutofit fontScale="92500"/>
          </a:bodyPr>
          <a:lstStyle/>
          <a:p>
            <a:pPr fontAlgn="base"/>
            <a:r>
              <a:rPr lang="tr-TR" sz="3000" dirty="0" smtClean="0"/>
              <a:t/>
            </a:r>
            <a:br>
              <a:rPr lang="tr-TR" sz="3000" dirty="0" smtClean="0"/>
            </a:br>
            <a:r>
              <a:rPr lang="tr-TR" sz="3000" dirty="0" smtClean="0"/>
              <a:t>– Kaygılı, </a:t>
            </a:r>
            <a:r>
              <a:rPr lang="tr-TR" sz="3000" dirty="0" smtClean="0"/>
              <a:t>ajitasyon, </a:t>
            </a:r>
            <a:r>
              <a:rPr lang="tr-TR" sz="3000" dirty="0" smtClean="0"/>
              <a:t>uyku problemleri</a:t>
            </a:r>
            <a:br>
              <a:rPr lang="tr-TR" sz="3000" dirty="0" smtClean="0"/>
            </a:br>
            <a:r>
              <a:rPr lang="tr-TR" sz="3000" dirty="0" smtClean="0"/>
              <a:t>– Kapana kısılmış gibi hissetme</a:t>
            </a:r>
            <a:br>
              <a:rPr lang="tr-TR" sz="3000" dirty="0" smtClean="0"/>
            </a:br>
            <a:r>
              <a:rPr lang="tr-TR" sz="3000" dirty="0" smtClean="0"/>
              <a:t>– Umutsuzluk hissi</a:t>
            </a:r>
            <a:br>
              <a:rPr lang="tr-TR" sz="3000" dirty="0" smtClean="0"/>
            </a:br>
            <a:r>
              <a:rPr lang="tr-TR" sz="3000" dirty="0" smtClean="0"/>
              <a:t>– Kendini </a:t>
            </a:r>
            <a:r>
              <a:rPr lang="tr-TR" sz="3000" dirty="0" err="1" smtClean="0"/>
              <a:t>herşeyden</a:t>
            </a:r>
            <a:r>
              <a:rPr lang="tr-TR" sz="3000" dirty="0" smtClean="0"/>
              <a:t> uzaklaştırma, içine kapanma</a:t>
            </a:r>
            <a:br>
              <a:rPr lang="tr-TR" sz="3000" dirty="0" smtClean="0"/>
            </a:br>
            <a:r>
              <a:rPr lang="tr-TR" sz="3000" dirty="0" smtClean="0"/>
              <a:t>– Öfkeli olma, kızgınlık, sinirlilik halleri</a:t>
            </a:r>
            <a:br>
              <a:rPr lang="tr-TR" sz="3000" dirty="0" smtClean="0"/>
            </a:br>
            <a:r>
              <a:rPr lang="tr-TR" sz="3000" dirty="0" smtClean="0"/>
              <a:t>– Umursamaz davranma, risk içeren tehlikeli davranışlarda bulunma, düşünmeden hareket etme</a:t>
            </a:r>
            <a:br>
              <a:rPr lang="tr-TR" sz="3000" dirty="0" smtClean="0"/>
            </a:br>
            <a:r>
              <a:rPr lang="tr-TR" sz="3000" dirty="0" smtClean="0"/>
              <a:t>– Ani duygu değişimleri, </a:t>
            </a:r>
            <a:r>
              <a:rPr lang="tr-TR" sz="3000" dirty="0" smtClean="0"/>
              <a:t>değişken dalgalı duygular gösterme.</a:t>
            </a:r>
            <a:endParaRPr lang="tr-TR" sz="3000" dirty="0" smtClean="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r>
              <a:rPr lang="en-US" sz="3600" dirty="0" err="1"/>
              <a:t>Travmaya</a:t>
            </a:r>
            <a:r>
              <a:rPr lang="en-US" sz="3600" dirty="0"/>
              <a:t> </a:t>
            </a:r>
            <a:r>
              <a:rPr lang="en-US" sz="3600" dirty="0" err="1"/>
              <a:t>Verilen</a:t>
            </a:r>
            <a:r>
              <a:rPr lang="en-US" sz="3600" dirty="0"/>
              <a:t> </a:t>
            </a:r>
            <a:r>
              <a:rPr lang="en-US" sz="3600" dirty="0" err="1"/>
              <a:t>Tepkiler</a:t>
            </a:r>
            <a:endParaRPr lang="tr-TR" sz="3600" dirty="0"/>
          </a:p>
        </p:txBody>
      </p:sp>
      <p:sp>
        <p:nvSpPr>
          <p:cNvPr id="3" name="2 İçerik Yer Tutucusu"/>
          <p:cNvSpPr>
            <a:spLocks noGrp="1"/>
          </p:cNvSpPr>
          <p:nvPr>
            <p:ph idx="1"/>
          </p:nvPr>
        </p:nvSpPr>
        <p:spPr>
          <a:xfrm>
            <a:off x="457200" y="1196752"/>
            <a:ext cx="8229600" cy="4929411"/>
          </a:xfrm>
        </p:spPr>
        <p:txBody>
          <a:bodyPr/>
          <a:lstStyle/>
          <a:p>
            <a:pPr algn="just"/>
            <a:r>
              <a:rPr lang="tr-TR" dirty="0" smtClean="0"/>
              <a:t>Travmanın türüne, şiddetine ve tekrarlanan bir travma (şiddet, tecavüz, işkence) olmasına ya da tek seferlik bir travma olmasına, çocuklarda anne ve babalarının travmaya neden olan hadiseler esnasında verdikleri tepkilere göre travmaya verilen tepkiler  değişebilmektedir.</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492664"/>
          </a:xfrm>
        </p:spPr>
        <p:txBody>
          <a:bodyPr>
            <a:normAutofit fontScale="90000"/>
          </a:bodyPr>
          <a:lstStyle/>
          <a:p>
            <a:pPr algn="ctr"/>
            <a:r>
              <a:rPr lang="tr-TR" sz="3600" dirty="0" smtClean="0"/>
              <a:t>İNTİHAR BELİRTİLERİ</a:t>
            </a:r>
            <a:endParaRPr lang="tr-TR" sz="3600" dirty="0"/>
          </a:p>
        </p:txBody>
      </p:sp>
      <p:sp>
        <p:nvSpPr>
          <p:cNvPr id="3" name="2 İçerik Yer Tutucusu"/>
          <p:cNvSpPr>
            <a:spLocks noGrp="1"/>
          </p:cNvSpPr>
          <p:nvPr>
            <p:ph idx="1"/>
          </p:nvPr>
        </p:nvSpPr>
        <p:spPr>
          <a:xfrm>
            <a:off x="457200" y="1844824"/>
            <a:ext cx="8229600" cy="4479776"/>
          </a:xfrm>
        </p:spPr>
        <p:txBody>
          <a:bodyPr/>
          <a:lstStyle/>
          <a:p>
            <a:pPr fontAlgn="base"/>
            <a:r>
              <a:rPr lang="tr-TR" sz="2400" dirty="0" smtClean="0"/>
              <a:t>Diğer bazı uyarı belirtileri:</a:t>
            </a:r>
          </a:p>
          <a:p>
            <a:pPr fontAlgn="base"/>
            <a:r>
              <a:rPr lang="tr-TR" sz="2400" dirty="0" smtClean="0"/>
              <a:t>– Ölüm düşüncesi ve ilgili konularla fazla meşgul olmak</a:t>
            </a:r>
            <a:br>
              <a:rPr lang="tr-TR" sz="2400" dirty="0" smtClean="0"/>
            </a:br>
            <a:r>
              <a:rPr lang="tr-TR" sz="2400" dirty="0" smtClean="0"/>
              <a:t>– Aniden daha mutlu ve sakin gözükmek</a:t>
            </a:r>
            <a:br>
              <a:rPr lang="tr-TR" sz="2400" dirty="0" smtClean="0"/>
            </a:br>
            <a:r>
              <a:rPr lang="tr-TR" sz="2400" dirty="0" smtClean="0"/>
              <a:t>– Normalde hoşlandığı aktivitelere olan ilgisini kaybetmek</a:t>
            </a:r>
            <a:br>
              <a:rPr lang="tr-TR" sz="2400" dirty="0" smtClean="0"/>
            </a:br>
            <a:r>
              <a:rPr lang="tr-TR" sz="2400" dirty="0" smtClean="0"/>
              <a:t>– Yakınındaki insanlarla vedalaşmak için aramak</a:t>
            </a:r>
            <a:br>
              <a:rPr lang="tr-TR" sz="2400" dirty="0" smtClean="0"/>
            </a:br>
            <a:r>
              <a:rPr lang="tr-TR" sz="2400" dirty="0" smtClean="0"/>
              <a:t>– Değerli eşyalarını başkalarına vermek</a:t>
            </a:r>
            <a:br>
              <a:rPr lang="tr-TR" sz="2400" dirty="0" smtClean="0"/>
            </a:br>
            <a:r>
              <a:rPr lang="tr-TR" sz="2400" dirty="0" smtClean="0"/>
              <a:t>– Yarım kalan ve sürmekte olan işlerine son vermek, “gidiş” için hazırlanmak.</a:t>
            </a:r>
          </a:p>
          <a:p>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fontScale="90000"/>
          </a:bodyPr>
          <a:lstStyle/>
          <a:p>
            <a:pPr algn="ctr"/>
            <a:r>
              <a:rPr lang="tr-TR" dirty="0" smtClean="0"/>
              <a:t>ÖNLEME</a:t>
            </a:r>
            <a:endParaRPr lang="tr-TR" dirty="0"/>
          </a:p>
        </p:txBody>
      </p:sp>
      <p:sp>
        <p:nvSpPr>
          <p:cNvPr id="3" name="2 İçerik Yer Tutucusu"/>
          <p:cNvSpPr>
            <a:spLocks noGrp="1"/>
          </p:cNvSpPr>
          <p:nvPr>
            <p:ph idx="1"/>
          </p:nvPr>
        </p:nvSpPr>
        <p:spPr>
          <a:xfrm>
            <a:off x="457200" y="1700808"/>
            <a:ext cx="8229600" cy="4623792"/>
          </a:xfrm>
        </p:spPr>
        <p:txBody>
          <a:bodyPr>
            <a:normAutofit lnSpcReduction="10000"/>
          </a:bodyPr>
          <a:lstStyle/>
          <a:p>
            <a:pPr algn="just"/>
            <a:r>
              <a:rPr lang="tr-TR" dirty="0" smtClean="0"/>
              <a:t>Bu belirtilerden birini görürseniz mutlaka bir uzmandan yardım alın.</a:t>
            </a:r>
          </a:p>
          <a:p>
            <a:pPr algn="just"/>
            <a:r>
              <a:rPr lang="tr-TR" dirty="0" smtClean="0"/>
              <a:t>Ve bu belirtileri gördüğünüz kişiyi konuşmaya teşvik edin, gerekirse intihar ile ilgili konuşmaktan çekinmeyin, başka çözümlerin de olduğunu duymaya hatta telkinlere ihtiyaç vardır. İntiharı düşünen bireyle konuşurken kesinlikle telaşlı, facialaştırıcı bir tavır takınmayın ona ne kadar dikkat çekici ve önemli bir şey yaptığı mesajı verirsiniz. Sakin, ilgili, iletişime ve onun fikirlerini duymaya açık bir tavır takının. Aşırı ilgili ve abartılı tavırlar içinde olmayın, normal bir şekilde konuşun.</a:t>
            </a:r>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548680"/>
            <a:ext cx="8229600" cy="720080"/>
          </a:xfrm>
        </p:spPr>
        <p:txBody>
          <a:bodyPr>
            <a:normAutofit/>
          </a:bodyPr>
          <a:lstStyle/>
          <a:p>
            <a:pPr algn="ctr"/>
            <a:r>
              <a:rPr lang="tr-TR" sz="3600" dirty="0" smtClean="0"/>
              <a:t>EĞER İNTİHAR VAKASI GERÇEKLEŞMİŞSE</a:t>
            </a:r>
            <a:endParaRPr lang="tr-TR" sz="3600" dirty="0"/>
          </a:p>
        </p:txBody>
      </p:sp>
      <p:sp>
        <p:nvSpPr>
          <p:cNvPr id="3" name="2 İçerik Yer Tutucusu"/>
          <p:cNvSpPr>
            <a:spLocks noGrp="1"/>
          </p:cNvSpPr>
          <p:nvPr>
            <p:ph idx="1"/>
          </p:nvPr>
        </p:nvSpPr>
        <p:spPr>
          <a:xfrm>
            <a:off x="457200" y="1412776"/>
            <a:ext cx="8229600" cy="4911824"/>
          </a:xfrm>
        </p:spPr>
        <p:txBody>
          <a:bodyPr>
            <a:normAutofit/>
          </a:bodyPr>
          <a:lstStyle/>
          <a:p>
            <a:pPr algn="just"/>
            <a:r>
              <a:rPr lang="tr-TR" sz="2200" dirty="0" smtClean="0"/>
              <a:t>Öğrenciler/çocuk ve ergenlerin bu durumu yüceltmesine, ölen arkadaşları arkasından güzellemeler yapmasına, sırasına çiçek bırakmasına, sınıfta bir çok yere ve sırasına isminin yazılıp/kazınmasına, sürekli ondan bahsedilip arkasından ağlanmasına izin vermeyin. Evet kısa bir süre duygularını ifade edebilirler ama bu süre kısa tutulmalıdır. Direk yasaklamak yerine mantıklı bahaneler  bulup bunları engelleyin. Konuyu bir şekilde değiştirip başka şeylere yada derse etkinliklere getirin. Bütün bu söylediklerimin nedeni intiharın bulaşıcı olmasıdır ve intiharı düşünen bir başkası varsa , bir önceki intiharın çok dikkat çekmiş olması intiharı düşünen diğer kişi için herkese bir mesaj vermiş olduğu havasını oluşturur ve onu intiharı gerçekleştirmeye iter. Bu konuya çok dikkat edilmelidir.</a:t>
            </a:r>
            <a:endParaRPr lang="tr-TR" sz="22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548680"/>
            <a:ext cx="8229600" cy="708688"/>
          </a:xfrm>
        </p:spPr>
        <p:txBody>
          <a:bodyPr>
            <a:normAutofit/>
          </a:bodyPr>
          <a:lstStyle/>
          <a:p>
            <a:pPr algn="ctr"/>
            <a:r>
              <a:rPr lang="tr-TR" sz="3600" dirty="0" smtClean="0"/>
              <a:t>ÖLÜM YAS TRAVMASI VE ÖNLENMESİ</a:t>
            </a:r>
            <a:endParaRPr lang="tr-TR" sz="3600" dirty="0"/>
          </a:p>
        </p:txBody>
      </p:sp>
      <p:sp>
        <p:nvSpPr>
          <p:cNvPr id="3" name="2 İçerik Yer Tutucusu"/>
          <p:cNvSpPr>
            <a:spLocks noGrp="1"/>
          </p:cNvSpPr>
          <p:nvPr>
            <p:ph idx="1"/>
          </p:nvPr>
        </p:nvSpPr>
        <p:spPr>
          <a:xfrm>
            <a:off x="457200" y="1412776"/>
            <a:ext cx="8229600" cy="4911824"/>
          </a:xfrm>
        </p:spPr>
        <p:txBody>
          <a:bodyPr>
            <a:normAutofit/>
          </a:bodyPr>
          <a:lstStyle/>
          <a:p>
            <a:r>
              <a:rPr lang="en-US" sz="2400" dirty="0" err="1" smtClean="0"/>
              <a:t>Yas</a:t>
            </a:r>
            <a:r>
              <a:rPr lang="tr-TR" sz="2400" dirty="0" smtClean="0"/>
              <a:t> </a:t>
            </a:r>
            <a:r>
              <a:rPr lang="en-US" sz="2400" dirty="0" err="1" smtClean="0"/>
              <a:t>kişinin</a:t>
            </a:r>
            <a:r>
              <a:rPr lang="en-US" sz="2400" dirty="0" smtClean="0"/>
              <a:t> </a:t>
            </a:r>
            <a:r>
              <a:rPr lang="en-US" sz="2400" dirty="0" err="1" smtClean="0"/>
              <a:t>sevdiği</a:t>
            </a:r>
            <a:r>
              <a:rPr lang="en-US" sz="2400" dirty="0" smtClean="0"/>
              <a:t> </a:t>
            </a:r>
            <a:r>
              <a:rPr lang="en-US" sz="2400" dirty="0" err="1" smtClean="0"/>
              <a:t>bir</a:t>
            </a:r>
            <a:r>
              <a:rPr lang="en-US" sz="2400" dirty="0" smtClean="0"/>
              <a:t> </a:t>
            </a:r>
            <a:r>
              <a:rPr lang="en-US" sz="2400" dirty="0" err="1" smtClean="0"/>
              <a:t>yakınının</a:t>
            </a:r>
            <a:r>
              <a:rPr lang="en-US" sz="2400" dirty="0" smtClean="0"/>
              <a:t> </a:t>
            </a:r>
            <a:r>
              <a:rPr lang="en-US" sz="2400" dirty="0" err="1" smtClean="0"/>
              <a:t>hayatını</a:t>
            </a:r>
            <a:r>
              <a:rPr lang="en-US" sz="2400" dirty="0" smtClean="0"/>
              <a:t> </a:t>
            </a:r>
            <a:r>
              <a:rPr lang="en-US" sz="2400" dirty="0" err="1" smtClean="0"/>
              <a:t>kaybetmesine</a:t>
            </a:r>
            <a:r>
              <a:rPr lang="en-US" sz="2400" dirty="0" smtClean="0"/>
              <a:t> </a:t>
            </a:r>
            <a:r>
              <a:rPr lang="en-US" sz="2400" dirty="0" err="1" smtClean="0"/>
              <a:t>vermiş</a:t>
            </a:r>
            <a:r>
              <a:rPr lang="en-US" sz="2400" dirty="0" smtClean="0"/>
              <a:t> </a:t>
            </a:r>
            <a:r>
              <a:rPr lang="en-US" sz="2400" dirty="0" err="1" smtClean="0"/>
              <a:t>olduğu</a:t>
            </a:r>
            <a:r>
              <a:rPr lang="en-US" sz="2400" dirty="0" smtClean="0"/>
              <a:t> </a:t>
            </a:r>
            <a:r>
              <a:rPr lang="en-US" sz="2400" dirty="0" err="1" smtClean="0"/>
              <a:t>fiziksel</a:t>
            </a:r>
            <a:r>
              <a:rPr lang="en-US" sz="2400" dirty="0" smtClean="0"/>
              <a:t>, </a:t>
            </a:r>
            <a:r>
              <a:rPr lang="en-US" sz="2400" dirty="0" err="1" smtClean="0"/>
              <a:t>bilişsel</a:t>
            </a:r>
            <a:r>
              <a:rPr lang="en-US" sz="2400" dirty="0" smtClean="0"/>
              <a:t>, </a:t>
            </a:r>
            <a:r>
              <a:rPr lang="en-US" sz="2400" dirty="0" err="1" smtClean="0"/>
              <a:t>duygusal</a:t>
            </a:r>
            <a:r>
              <a:rPr lang="en-US" sz="2400" dirty="0" smtClean="0"/>
              <a:t> </a:t>
            </a:r>
            <a:r>
              <a:rPr lang="en-US" sz="2400" dirty="0" err="1" smtClean="0"/>
              <a:t>ve</a:t>
            </a:r>
            <a:r>
              <a:rPr lang="en-US" sz="2400" dirty="0" smtClean="0"/>
              <a:t> </a:t>
            </a:r>
            <a:r>
              <a:rPr lang="en-US" sz="2400" dirty="0" err="1" smtClean="0"/>
              <a:t>davranışsal</a:t>
            </a:r>
            <a:r>
              <a:rPr lang="en-US" sz="2400" dirty="0" smtClean="0"/>
              <a:t> </a:t>
            </a:r>
            <a:r>
              <a:rPr lang="en-US" sz="2400" dirty="0" err="1" smtClean="0"/>
              <a:t>tep</a:t>
            </a:r>
            <a:r>
              <a:rPr lang="en-US" sz="2400" dirty="0" smtClean="0"/>
              <a:t>- </a:t>
            </a:r>
            <a:r>
              <a:rPr lang="en-US" sz="2400" dirty="0" err="1" smtClean="0"/>
              <a:t>kilerin</a:t>
            </a:r>
            <a:r>
              <a:rPr lang="en-US" sz="2400" dirty="0" smtClean="0"/>
              <a:t> </a:t>
            </a:r>
            <a:r>
              <a:rPr lang="en-US" sz="2400" dirty="0" err="1" smtClean="0"/>
              <a:t>tümüdür</a:t>
            </a:r>
            <a:r>
              <a:rPr lang="en-US" sz="2400" dirty="0" smtClean="0"/>
              <a:t> (</a:t>
            </a:r>
            <a:r>
              <a:rPr lang="en-US" sz="2400" dirty="0" err="1" smtClean="0"/>
              <a:t>Gizir</a:t>
            </a:r>
            <a:r>
              <a:rPr lang="en-US" sz="2400" dirty="0" smtClean="0"/>
              <a:t>, 2006).</a:t>
            </a:r>
            <a:endParaRPr lang="tr-TR" sz="2400" dirty="0" smtClean="0"/>
          </a:p>
          <a:p>
            <a:r>
              <a:rPr lang="en-US" sz="2400" dirty="0" err="1" smtClean="0"/>
              <a:t>Ayrıca</a:t>
            </a:r>
            <a:r>
              <a:rPr lang="en-US" sz="2400" dirty="0" smtClean="0"/>
              <a:t> </a:t>
            </a:r>
            <a:r>
              <a:rPr lang="en-US" sz="2400" dirty="0" err="1" smtClean="0"/>
              <a:t>yas</a:t>
            </a:r>
            <a:r>
              <a:rPr lang="en-US" sz="2400" dirty="0" smtClean="0"/>
              <a:t>, </a:t>
            </a:r>
            <a:r>
              <a:rPr lang="en-US" sz="2400" dirty="0" err="1" smtClean="0"/>
              <a:t>kaybedilen</a:t>
            </a:r>
            <a:r>
              <a:rPr lang="en-US" sz="2400" dirty="0" smtClean="0"/>
              <a:t> </a:t>
            </a:r>
            <a:r>
              <a:rPr lang="en-US" sz="2400" dirty="0" err="1" smtClean="0"/>
              <a:t>kişi</a:t>
            </a:r>
            <a:r>
              <a:rPr lang="en-US" sz="2400" dirty="0" smtClean="0"/>
              <a:t> </a:t>
            </a:r>
            <a:r>
              <a:rPr lang="en-US" sz="2400" dirty="0" err="1" smtClean="0"/>
              <a:t>ile</a:t>
            </a:r>
            <a:r>
              <a:rPr lang="en-US" sz="2400" dirty="0" smtClean="0"/>
              <a:t> </a:t>
            </a:r>
            <a:r>
              <a:rPr lang="en-US" sz="2400" dirty="0" err="1" smtClean="0"/>
              <a:t>ilgili</a:t>
            </a:r>
            <a:r>
              <a:rPr lang="en-US" sz="2400" dirty="0" smtClean="0"/>
              <a:t> </a:t>
            </a:r>
            <a:r>
              <a:rPr lang="en-US" sz="2400" dirty="0" err="1" smtClean="0"/>
              <a:t>bitirilmemiş</a:t>
            </a:r>
            <a:r>
              <a:rPr lang="en-US" sz="2400" dirty="0" smtClean="0"/>
              <a:t> </a:t>
            </a:r>
            <a:r>
              <a:rPr lang="en-US" sz="2400" dirty="0" err="1" smtClean="0"/>
              <a:t>planları</a:t>
            </a:r>
            <a:r>
              <a:rPr lang="en-US" sz="2400" dirty="0" smtClean="0"/>
              <a:t>, </a:t>
            </a:r>
            <a:r>
              <a:rPr lang="en-US" sz="2400" dirty="0" err="1" smtClean="0"/>
              <a:t>istekleri</a:t>
            </a:r>
            <a:r>
              <a:rPr lang="en-US" sz="2400" dirty="0" smtClean="0"/>
              <a:t>, </a:t>
            </a:r>
            <a:r>
              <a:rPr lang="en-US" sz="2400" dirty="0" err="1" smtClean="0"/>
              <a:t>arzuları</a:t>
            </a:r>
            <a:r>
              <a:rPr lang="en-US" sz="2400" dirty="0" smtClean="0"/>
              <a:t> </a:t>
            </a:r>
            <a:r>
              <a:rPr lang="en-US" sz="2400" dirty="0" err="1" smtClean="0"/>
              <a:t>ve</a:t>
            </a:r>
            <a:r>
              <a:rPr lang="en-US" sz="2400" dirty="0" smtClean="0"/>
              <a:t> </a:t>
            </a:r>
            <a:r>
              <a:rPr lang="en-US" sz="2400" dirty="0" err="1" smtClean="0"/>
              <a:t>hayalleri</a:t>
            </a:r>
            <a:r>
              <a:rPr lang="en-US" sz="2400" dirty="0" smtClean="0"/>
              <a:t> de </a:t>
            </a:r>
            <a:r>
              <a:rPr lang="en-US" sz="2400" dirty="0" err="1" smtClean="0"/>
              <a:t>içermektedir</a:t>
            </a:r>
            <a:r>
              <a:rPr lang="en-US" sz="2400" dirty="0" smtClean="0"/>
              <a:t> </a:t>
            </a:r>
            <a:r>
              <a:rPr lang="tr-TR" sz="2400" dirty="0" smtClean="0"/>
              <a:t>.</a:t>
            </a:r>
            <a:endParaRPr lang="tr-TR" sz="22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36680"/>
          </a:xfrm>
        </p:spPr>
        <p:txBody>
          <a:bodyPr>
            <a:normAutofit/>
          </a:bodyPr>
          <a:lstStyle/>
          <a:p>
            <a:pPr algn="ctr"/>
            <a:r>
              <a:rPr lang="tr-TR" sz="3600" dirty="0" smtClean="0"/>
              <a:t>ÖLÜM/KAYIP SONRASI VERİLEN TEPKİLER</a:t>
            </a:r>
            <a:endParaRPr lang="tr-TR" sz="3600" dirty="0"/>
          </a:p>
        </p:txBody>
      </p:sp>
      <p:sp>
        <p:nvSpPr>
          <p:cNvPr id="3" name="2 İçerik Yer Tutucusu"/>
          <p:cNvSpPr>
            <a:spLocks noGrp="1"/>
          </p:cNvSpPr>
          <p:nvPr>
            <p:ph idx="1"/>
          </p:nvPr>
        </p:nvSpPr>
        <p:spPr>
          <a:xfrm>
            <a:off x="457200" y="1484784"/>
            <a:ext cx="8229600" cy="4839816"/>
          </a:xfrm>
        </p:spPr>
        <p:txBody>
          <a:bodyPr>
            <a:normAutofit/>
          </a:bodyPr>
          <a:lstStyle/>
          <a:p>
            <a:pPr algn="ctr">
              <a:buNone/>
            </a:pPr>
            <a:r>
              <a:rPr lang="en-US" sz="2400" u="sng" dirty="0" err="1" smtClean="0">
                <a:solidFill>
                  <a:srgbClr val="FF0000"/>
                </a:solidFill>
              </a:rPr>
              <a:t>Fiziksel</a:t>
            </a:r>
            <a:r>
              <a:rPr lang="en-US" sz="2400" u="sng" dirty="0" smtClean="0">
                <a:solidFill>
                  <a:srgbClr val="FF0000"/>
                </a:solidFill>
              </a:rPr>
              <a:t> </a:t>
            </a:r>
            <a:r>
              <a:rPr lang="en-US" sz="2400" u="sng" dirty="0" err="1" smtClean="0">
                <a:solidFill>
                  <a:srgbClr val="FF0000"/>
                </a:solidFill>
              </a:rPr>
              <a:t>Tepkiler</a:t>
            </a:r>
            <a:r>
              <a:rPr lang="en-US" sz="2400" u="sng" dirty="0" smtClean="0">
                <a:solidFill>
                  <a:srgbClr val="FF0000"/>
                </a:solidFill>
              </a:rPr>
              <a:t> </a:t>
            </a:r>
            <a:endParaRPr lang="tr-TR" sz="2400" u="sng" dirty="0" smtClean="0">
              <a:solidFill>
                <a:srgbClr val="FF0000"/>
              </a:solidFill>
            </a:endParaRPr>
          </a:p>
          <a:p>
            <a:pPr lvl="0"/>
            <a:r>
              <a:rPr lang="en-US" sz="2400" dirty="0" err="1" smtClean="0"/>
              <a:t>Nefes</a:t>
            </a:r>
            <a:r>
              <a:rPr lang="en-US" sz="2400" dirty="0" smtClean="0"/>
              <a:t> </a:t>
            </a:r>
            <a:r>
              <a:rPr lang="en-US" sz="2400" dirty="0" err="1" smtClean="0"/>
              <a:t>alıp</a:t>
            </a:r>
            <a:r>
              <a:rPr lang="en-US" sz="2400" dirty="0" smtClean="0"/>
              <a:t> </a:t>
            </a:r>
            <a:r>
              <a:rPr lang="en-US" sz="2400" dirty="0" err="1" smtClean="0"/>
              <a:t>vermede</a:t>
            </a:r>
            <a:r>
              <a:rPr lang="en-US" sz="2400" dirty="0" smtClean="0"/>
              <a:t> </a:t>
            </a:r>
            <a:r>
              <a:rPr lang="en-US" sz="2400" dirty="0" err="1" smtClean="0"/>
              <a:t>güçlük</a:t>
            </a:r>
            <a:r>
              <a:rPr lang="en-US" sz="2400" dirty="0" smtClean="0"/>
              <a:t> </a:t>
            </a:r>
            <a:r>
              <a:rPr lang="en-US" sz="2400" dirty="0" err="1" smtClean="0"/>
              <a:t>yaşama</a:t>
            </a:r>
            <a:endParaRPr lang="tr-TR" sz="2400" dirty="0" smtClean="0"/>
          </a:p>
          <a:p>
            <a:pPr lvl="0"/>
            <a:r>
              <a:rPr lang="en-US" sz="2400" dirty="0" err="1" smtClean="0"/>
              <a:t>Boğulacakmış</a:t>
            </a:r>
            <a:r>
              <a:rPr lang="en-US" sz="2400" dirty="0" smtClean="0"/>
              <a:t> </a:t>
            </a:r>
            <a:r>
              <a:rPr lang="en-US" sz="2400" dirty="0" err="1" smtClean="0"/>
              <a:t>gibi</a:t>
            </a:r>
            <a:r>
              <a:rPr lang="en-US" sz="2400" dirty="0" smtClean="0"/>
              <a:t> </a:t>
            </a:r>
            <a:r>
              <a:rPr lang="en-US" sz="2400" dirty="0" err="1" smtClean="0"/>
              <a:t>olma</a:t>
            </a:r>
            <a:endParaRPr lang="tr-TR" sz="2400" dirty="0" smtClean="0"/>
          </a:p>
          <a:p>
            <a:pPr lvl="0"/>
            <a:r>
              <a:rPr lang="en-US" sz="2400" dirty="0" err="1" smtClean="0"/>
              <a:t>Vücutta</a:t>
            </a:r>
            <a:r>
              <a:rPr lang="en-US" sz="2400" dirty="0" smtClean="0"/>
              <a:t> </a:t>
            </a:r>
            <a:r>
              <a:rPr lang="en-US" sz="2400" dirty="0" err="1" smtClean="0"/>
              <a:t>baskı</a:t>
            </a:r>
            <a:r>
              <a:rPr lang="en-US" sz="2400" dirty="0" smtClean="0"/>
              <a:t> </a:t>
            </a:r>
            <a:r>
              <a:rPr lang="en-US" sz="2400" dirty="0" err="1" smtClean="0"/>
              <a:t>yaşama</a:t>
            </a:r>
            <a:endParaRPr lang="tr-TR" sz="2400" dirty="0" smtClean="0"/>
          </a:p>
          <a:p>
            <a:pPr lvl="0"/>
            <a:r>
              <a:rPr lang="en-US" sz="2400" dirty="0" err="1" smtClean="0"/>
              <a:t>Baş</a:t>
            </a:r>
            <a:r>
              <a:rPr lang="en-US" sz="2400" dirty="0" smtClean="0"/>
              <a:t> </a:t>
            </a:r>
            <a:r>
              <a:rPr lang="en-US" sz="2400" dirty="0" err="1" smtClean="0"/>
              <a:t>dönmesi</a:t>
            </a:r>
            <a:r>
              <a:rPr lang="en-US" sz="2400" dirty="0" smtClean="0"/>
              <a:t> </a:t>
            </a:r>
            <a:r>
              <a:rPr lang="en-US" sz="2400" dirty="0" err="1" smtClean="0"/>
              <a:t>ve</a:t>
            </a:r>
            <a:r>
              <a:rPr lang="en-US" sz="2400" dirty="0" smtClean="0"/>
              <a:t> </a:t>
            </a:r>
            <a:r>
              <a:rPr lang="en-US" sz="2400" dirty="0" err="1" smtClean="0"/>
              <a:t>titremeler</a:t>
            </a:r>
            <a:endParaRPr lang="tr-TR" sz="2400" dirty="0" smtClean="0"/>
          </a:p>
          <a:p>
            <a:pPr lvl="0"/>
            <a:r>
              <a:rPr lang="en-US" sz="2400" dirty="0" err="1" smtClean="0"/>
              <a:t>Hâlsizlik</a:t>
            </a:r>
            <a:r>
              <a:rPr lang="en-US" sz="2400" dirty="0" smtClean="0"/>
              <a:t> </a:t>
            </a:r>
            <a:r>
              <a:rPr lang="en-US" sz="2400" dirty="0" err="1" smtClean="0"/>
              <a:t>ve</a:t>
            </a:r>
            <a:r>
              <a:rPr lang="en-US" sz="2400" dirty="0" smtClean="0"/>
              <a:t> </a:t>
            </a:r>
            <a:r>
              <a:rPr lang="en-US" sz="2400" dirty="0" err="1" smtClean="0"/>
              <a:t>enerji</a:t>
            </a:r>
            <a:r>
              <a:rPr lang="en-US" sz="2400" dirty="0" smtClean="0"/>
              <a:t> </a:t>
            </a:r>
            <a:r>
              <a:rPr lang="en-US" sz="2400" dirty="0" err="1" smtClean="0"/>
              <a:t>yitimi</a:t>
            </a:r>
            <a:endParaRPr lang="tr-TR" sz="2400" dirty="0" smtClean="0"/>
          </a:p>
          <a:p>
            <a:pPr lvl="0"/>
            <a:r>
              <a:rPr lang="en-US" sz="2400" dirty="0" err="1" smtClean="0"/>
              <a:t>Midede</a:t>
            </a:r>
            <a:r>
              <a:rPr lang="en-US" sz="2400" dirty="0" smtClean="0"/>
              <a:t> </a:t>
            </a:r>
            <a:r>
              <a:rPr lang="en-US" sz="2400" dirty="0" err="1" smtClean="0"/>
              <a:t>oluşan</a:t>
            </a:r>
            <a:r>
              <a:rPr lang="en-US" sz="2400" dirty="0" smtClean="0"/>
              <a:t> </a:t>
            </a:r>
            <a:r>
              <a:rPr lang="en-US" sz="2400" dirty="0" err="1" smtClean="0"/>
              <a:t>boşluk</a:t>
            </a:r>
            <a:r>
              <a:rPr lang="en-US" sz="2400" dirty="0" smtClean="0"/>
              <a:t> </a:t>
            </a:r>
            <a:r>
              <a:rPr lang="en-US" sz="2400" dirty="0" err="1" smtClean="0"/>
              <a:t>hissi</a:t>
            </a:r>
            <a:endParaRPr lang="tr-TR" sz="2400" dirty="0" smtClean="0"/>
          </a:p>
          <a:p>
            <a:pPr lvl="0"/>
            <a:r>
              <a:rPr lang="en-US" sz="2400" dirty="0" err="1" smtClean="0"/>
              <a:t>İştahın</a:t>
            </a:r>
            <a:r>
              <a:rPr lang="en-US" sz="2400" dirty="0" smtClean="0"/>
              <a:t> </a:t>
            </a:r>
            <a:r>
              <a:rPr lang="en-US" sz="2400" dirty="0" err="1" smtClean="0"/>
              <a:t>bozulması</a:t>
            </a:r>
            <a:endParaRPr lang="tr-TR" sz="2400" dirty="0" smtClean="0"/>
          </a:p>
          <a:p>
            <a:pPr lvl="0"/>
            <a:r>
              <a:rPr lang="en-US" sz="2400" dirty="0" err="1" smtClean="0"/>
              <a:t>Gürültüye</a:t>
            </a:r>
            <a:r>
              <a:rPr lang="en-US" sz="2400" dirty="0" smtClean="0"/>
              <a:t> </a:t>
            </a:r>
            <a:r>
              <a:rPr lang="en-US" sz="2400" dirty="0" err="1" smtClean="0"/>
              <a:t>karşı</a:t>
            </a:r>
            <a:r>
              <a:rPr lang="en-US" sz="2400" dirty="0" smtClean="0"/>
              <a:t> </a:t>
            </a:r>
            <a:r>
              <a:rPr lang="en-US" sz="2400" dirty="0" err="1" smtClean="0"/>
              <a:t>aşırı</a:t>
            </a:r>
            <a:r>
              <a:rPr lang="en-US" sz="2400" dirty="0" smtClean="0"/>
              <a:t> </a:t>
            </a:r>
            <a:r>
              <a:rPr lang="en-US" sz="2400" dirty="0" err="1" smtClean="0"/>
              <a:t>duyarlılık</a:t>
            </a:r>
            <a:endParaRPr lang="tr-TR" sz="2400" dirty="0" smtClean="0"/>
          </a:p>
          <a:p>
            <a:endParaRPr lang="tr-TR" sz="22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36680"/>
          </a:xfrm>
        </p:spPr>
        <p:txBody>
          <a:bodyPr>
            <a:normAutofit/>
          </a:bodyPr>
          <a:lstStyle/>
          <a:p>
            <a:pPr algn="ctr"/>
            <a:r>
              <a:rPr lang="tr-TR" sz="3600" dirty="0" smtClean="0"/>
              <a:t>ÖLÜM/KAYIP SONRASI VERİLEN TEPKİLER</a:t>
            </a:r>
            <a:endParaRPr lang="tr-TR" sz="3600" dirty="0"/>
          </a:p>
        </p:txBody>
      </p:sp>
      <p:sp>
        <p:nvSpPr>
          <p:cNvPr id="3" name="2 İçerik Yer Tutucusu"/>
          <p:cNvSpPr>
            <a:spLocks noGrp="1"/>
          </p:cNvSpPr>
          <p:nvPr>
            <p:ph idx="1"/>
          </p:nvPr>
        </p:nvSpPr>
        <p:spPr>
          <a:xfrm>
            <a:off x="457200" y="1484784"/>
            <a:ext cx="8229600" cy="4839816"/>
          </a:xfrm>
        </p:spPr>
        <p:txBody>
          <a:bodyPr>
            <a:normAutofit/>
          </a:bodyPr>
          <a:lstStyle/>
          <a:p>
            <a:pPr algn="ctr">
              <a:buNone/>
            </a:pPr>
            <a:r>
              <a:rPr lang="en-US" sz="2400" u="sng" dirty="0" smtClean="0">
                <a:solidFill>
                  <a:srgbClr val="FF0000"/>
                </a:solidFill>
              </a:rPr>
              <a:t> </a:t>
            </a:r>
            <a:r>
              <a:rPr lang="tr-TR" sz="2400" u="sng" dirty="0" smtClean="0">
                <a:solidFill>
                  <a:srgbClr val="FF0000"/>
                </a:solidFill>
              </a:rPr>
              <a:t>B</a:t>
            </a:r>
            <a:r>
              <a:rPr lang="en-US" sz="2400" u="sng" dirty="0" err="1" smtClean="0">
                <a:solidFill>
                  <a:srgbClr val="FF0000"/>
                </a:solidFill>
              </a:rPr>
              <a:t>ilişsel</a:t>
            </a:r>
            <a:r>
              <a:rPr lang="en-US" sz="2400" u="sng" dirty="0" smtClean="0">
                <a:solidFill>
                  <a:srgbClr val="FF0000"/>
                </a:solidFill>
              </a:rPr>
              <a:t> </a:t>
            </a:r>
            <a:r>
              <a:rPr lang="en-US" sz="2400" u="sng" dirty="0" err="1" smtClean="0">
                <a:solidFill>
                  <a:srgbClr val="FF0000"/>
                </a:solidFill>
              </a:rPr>
              <a:t>Tepkiler</a:t>
            </a:r>
            <a:endParaRPr lang="tr-TR" sz="2400" u="sng" dirty="0" smtClean="0">
              <a:solidFill>
                <a:srgbClr val="FF0000"/>
              </a:solidFill>
            </a:endParaRPr>
          </a:p>
          <a:p>
            <a:pPr lvl="0"/>
            <a:r>
              <a:rPr lang="en-US" sz="2400" dirty="0" err="1" smtClean="0"/>
              <a:t>Ölümün</a:t>
            </a:r>
            <a:r>
              <a:rPr lang="en-US" sz="2400" dirty="0" smtClean="0"/>
              <a:t> </a:t>
            </a:r>
            <a:r>
              <a:rPr lang="en-US" sz="2400" dirty="0" err="1" smtClean="0"/>
              <a:t>gerçek</a:t>
            </a:r>
            <a:r>
              <a:rPr lang="en-US" sz="2400" dirty="0" smtClean="0"/>
              <a:t> </a:t>
            </a:r>
            <a:r>
              <a:rPr lang="en-US" sz="2400" dirty="0" err="1" smtClean="0"/>
              <a:t>olmadığını</a:t>
            </a:r>
            <a:r>
              <a:rPr lang="en-US" sz="2400" dirty="0" smtClean="0"/>
              <a:t> </a:t>
            </a:r>
            <a:r>
              <a:rPr lang="en-US" sz="2400" dirty="0" err="1" smtClean="0"/>
              <a:t>düşünme</a:t>
            </a:r>
            <a:r>
              <a:rPr lang="en-US" sz="2400" dirty="0" smtClean="0"/>
              <a:t> </a:t>
            </a:r>
            <a:r>
              <a:rPr lang="en-US" sz="2400" dirty="0" err="1" smtClean="0"/>
              <a:t>ve</a:t>
            </a:r>
            <a:r>
              <a:rPr lang="en-US" sz="2400" dirty="0" smtClean="0"/>
              <a:t> </a:t>
            </a:r>
            <a:r>
              <a:rPr lang="en-US" sz="2400" dirty="0" err="1" smtClean="0"/>
              <a:t>inkâr</a:t>
            </a:r>
            <a:r>
              <a:rPr lang="en-US" sz="2400" dirty="0" smtClean="0"/>
              <a:t> </a:t>
            </a:r>
            <a:r>
              <a:rPr lang="en-US" sz="2400" dirty="0" err="1" smtClean="0"/>
              <a:t>etme</a:t>
            </a:r>
            <a:endParaRPr lang="tr-TR" sz="2400" dirty="0" smtClean="0"/>
          </a:p>
          <a:p>
            <a:pPr lvl="0"/>
            <a:r>
              <a:rPr lang="en-US" sz="2400" dirty="0" err="1" smtClean="0"/>
              <a:t>Ölen</a:t>
            </a:r>
            <a:r>
              <a:rPr lang="en-US" sz="2400" dirty="0" smtClean="0"/>
              <a:t> </a:t>
            </a:r>
            <a:r>
              <a:rPr lang="en-US" sz="2400" dirty="0" err="1" smtClean="0"/>
              <a:t>kişinin</a:t>
            </a:r>
            <a:r>
              <a:rPr lang="en-US" sz="2400" dirty="0" smtClean="0"/>
              <a:t> </a:t>
            </a:r>
            <a:r>
              <a:rPr lang="en-US" sz="2400" dirty="0" err="1" smtClean="0"/>
              <a:t>yaşadığını</a:t>
            </a:r>
            <a:r>
              <a:rPr lang="en-US" sz="2400" dirty="0" smtClean="0"/>
              <a:t> </a:t>
            </a:r>
            <a:r>
              <a:rPr lang="en-US" sz="2400" dirty="0" err="1" smtClean="0"/>
              <a:t>düşünme</a:t>
            </a:r>
            <a:endParaRPr lang="tr-TR" sz="2400" dirty="0" smtClean="0"/>
          </a:p>
          <a:p>
            <a:pPr lvl="0"/>
            <a:r>
              <a:rPr lang="en-US" sz="2400" dirty="0" err="1" smtClean="0"/>
              <a:t>Olumsuz</a:t>
            </a:r>
            <a:r>
              <a:rPr lang="en-US" sz="2400" dirty="0" smtClean="0"/>
              <a:t> </a:t>
            </a:r>
            <a:r>
              <a:rPr lang="en-US" sz="2400" dirty="0" err="1" smtClean="0"/>
              <a:t>düşüncelerin</a:t>
            </a:r>
            <a:r>
              <a:rPr lang="en-US" sz="2400" dirty="0" smtClean="0"/>
              <a:t> </a:t>
            </a:r>
            <a:r>
              <a:rPr lang="en-US" sz="2400" dirty="0" err="1" smtClean="0"/>
              <a:t>etkisinde</a:t>
            </a:r>
            <a:r>
              <a:rPr lang="en-US" sz="2400" dirty="0" smtClean="0"/>
              <a:t> </a:t>
            </a:r>
            <a:r>
              <a:rPr lang="en-US" sz="2400" dirty="0" err="1" smtClean="0"/>
              <a:t>kalma</a:t>
            </a:r>
            <a:endParaRPr lang="tr-TR" sz="2400" dirty="0" smtClean="0"/>
          </a:p>
          <a:p>
            <a:pPr lvl="0"/>
            <a:r>
              <a:rPr lang="en-US" sz="2400" dirty="0" err="1" smtClean="0"/>
              <a:t>Rüyaların</a:t>
            </a:r>
            <a:r>
              <a:rPr lang="en-US" sz="2400" dirty="0" smtClean="0"/>
              <a:t> </a:t>
            </a:r>
            <a:r>
              <a:rPr lang="en-US" sz="2400" dirty="0" err="1" smtClean="0"/>
              <a:t>etkisine</a:t>
            </a:r>
            <a:r>
              <a:rPr lang="en-US" sz="2400" dirty="0" smtClean="0"/>
              <a:t> </a:t>
            </a:r>
            <a:r>
              <a:rPr lang="en-US" sz="2400" dirty="0" err="1" smtClean="0"/>
              <a:t>kapılma</a:t>
            </a:r>
            <a:endParaRPr lang="tr-TR" sz="2400" dirty="0" smtClean="0"/>
          </a:p>
          <a:p>
            <a:pPr lvl="0"/>
            <a:r>
              <a:rPr lang="en-US" sz="2400" dirty="0" err="1" smtClean="0"/>
              <a:t>Ölen</a:t>
            </a:r>
            <a:r>
              <a:rPr lang="en-US" sz="2400" dirty="0" smtClean="0"/>
              <a:t> </a:t>
            </a:r>
            <a:r>
              <a:rPr lang="en-US" sz="2400" dirty="0" err="1" smtClean="0"/>
              <a:t>kişiyle</a:t>
            </a:r>
            <a:r>
              <a:rPr lang="en-US" sz="2400" dirty="0" smtClean="0"/>
              <a:t> </a:t>
            </a:r>
            <a:r>
              <a:rPr lang="en-US" sz="2400" dirty="0" err="1" smtClean="0"/>
              <a:t>ilgili</a:t>
            </a:r>
            <a:r>
              <a:rPr lang="en-US" sz="2400" dirty="0" smtClean="0"/>
              <a:t> </a:t>
            </a:r>
            <a:r>
              <a:rPr lang="en-US" sz="2400" dirty="0" err="1" smtClean="0"/>
              <a:t>geçmişte</a:t>
            </a:r>
            <a:r>
              <a:rPr lang="en-US" sz="2400" dirty="0" smtClean="0"/>
              <a:t> </a:t>
            </a:r>
            <a:r>
              <a:rPr lang="en-US" sz="2400" dirty="0" err="1" smtClean="0"/>
              <a:t>yaşanılanları</a:t>
            </a:r>
            <a:r>
              <a:rPr lang="en-US" sz="2400" dirty="0" smtClean="0"/>
              <a:t> </a:t>
            </a:r>
            <a:r>
              <a:rPr lang="en-US" sz="2400" dirty="0" err="1" smtClean="0"/>
              <a:t>düşünme</a:t>
            </a:r>
            <a:endParaRPr lang="tr-TR" sz="2400" dirty="0" smtClean="0"/>
          </a:p>
          <a:p>
            <a:pPr lvl="0"/>
            <a:r>
              <a:rPr lang="en-US" sz="2400" dirty="0" err="1" smtClean="0"/>
              <a:t>Zihin</a:t>
            </a:r>
            <a:r>
              <a:rPr lang="en-US" sz="2400" dirty="0" smtClean="0"/>
              <a:t> </a:t>
            </a:r>
            <a:r>
              <a:rPr lang="en-US" sz="2400" dirty="0" err="1" smtClean="0"/>
              <a:t>bulanıklığı</a:t>
            </a:r>
            <a:r>
              <a:rPr lang="en-US" sz="2400" dirty="0" smtClean="0"/>
              <a:t> </a:t>
            </a:r>
            <a:r>
              <a:rPr lang="en-US" sz="2400" dirty="0" err="1" smtClean="0"/>
              <a:t>yaşama</a:t>
            </a:r>
            <a:endParaRPr lang="tr-TR" sz="2400" dirty="0" smtClean="0"/>
          </a:p>
          <a:p>
            <a:pPr lvl="0"/>
            <a:r>
              <a:rPr lang="en-US" sz="2400" dirty="0" err="1" smtClean="0"/>
              <a:t>Görsel</a:t>
            </a:r>
            <a:r>
              <a:rPr lang="en-US" sz="2400" dirty="0" smtClean="0"/>
              <a:t> </a:t>
            </a:r>
            <a:r>
              <a:rPr lang="en-US" sz="2400" dirty="0" err="1" smtClean="0"/>
              <a:t>ya</a:t>
            </a:r>
            <a:r>
              <a:rPr lang="en-US" sz="2400" dirty="0" smtClean="0"/>
              <a:t> </a:t>
            </a:r>
            <a:r>
              <a:rPr lang="en-US" sz="2400" dirty="0" err="1" smtClean="0"/>
              <a:t>da</a:t>
            </a:r>
            <a:r>
              <a:rPr lang="en-US" sz="2400" dirty="0" smtClean="0"/>
              <a:t> </a:t>
            </a:r>
            <a:r>
              <a:rPr lang="en-US" sz="2400" dirty="0" err="1" smtClean="0"/>
              <a:t>işitsel</a:t>
            </a:r>
            <a:r>
              <a:rPr lang="en-US" sz="2400" dirty="0" smtClean="0"/>
              <a:t> </a:t>
            </a:r>
            <a:r>
              <a:rPr lang="en-US" sz="2400" dirty="0" err="1" smtClean="0"/>
              <a:t>halüsinasyonlar</a:t>
            </a:r>
            <a:endParaRPr lang="tr-TR" sz="2400" dirty="0" smtClean="0"/>
          </a:p>
          <a:p>
            <a:pPr lvl="0"/>
            <a:r>
              <a:rPr lang="en-US" sz="2400" dirty="0" err="1" smtClean="0"/>
              <a:t>Kişinin</a:t>
            </a:r>
            <a:r>
              <a:rPr lang="en-US" sz="2400" dirty="0" smtClean="0"/>
              <a:t> </a:t>
            </a:r>
            <a:r>
              <a:rPr lang="en-US" sz="2400" dirty="0" err="1" smtClean="0"/>
              <a:t>ölümü</a:t>
            </a:r>
            <a:r>
              <a:rPr lang="en-US" sz="2400" dirty="0" smtClean="0"/>
              <a:t> </a:t>
            </a:r>
            <a:r>
              <a:rPr lang="en-US" sz="2400" dirty="0" err="1" smtClean="0"/>
              <a:t>üzerine</a:t>
            </a:r>
            <a:r>
              <a:rPr lang="en-US" sz="2400" dirty="0" smtClean="0"/>
              <a:t> </a:t>
            </a:r>
            <a:r>
              <a:rPr lang="en-US" sz="2400" dirty="0" err="1" smtClean="0"/>
              <a:t>olayların</a:t>
            </a:r>
            <a:r>
              <a:rPr lang="en-US" sz="2400" dirty="0" smtClean="0"/>
              <a:t> </a:t>
            </a:r>
            <a:r>
              <a:rPr lang="en-US" sz="2400" dirty="0" err="1" smtClean="0"/>
              <a:t>farkına</a:t>
            </a:r>
            <a:r>
              <a:rPr lang="en-US" sz="2400" dirty="0" smtClean="0"/>
              <a:t> </a:t>
            </a:r>
            <a:r>
              <a:rPr lang="en-US" sz="2400" dirty="0" err="1" smtClean="0"/>
              <a:t>varmakta</a:t>
            </a:r>
            <a:r>
              <a:rPr lang="en-US" sz="2400" dirty="0" smtClean="0"/>
              <a:t> </a:t>
            </a:r>
            <a:r>
              <a:rPr lang="en-US" sz="2400" dirty="0" err="1" smtClean="0"/>
              <a:t>zorlanma</a:t>
            </a:r>
            <a:endParaRPr lang="tr-TR" sz="2400" dirty="0" smtClean="0"/>
          </a:p>
          <a:p>
            <a:endParaRPr lang="tr-TR" sz="22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36680"/>
          </a:xfrm>
        </p:spPr>
        <p:txBody>
          <a:bodyPr>
            <a:normAutofit/>
          </a:bodyPr>
          <a:lstStyle/>
          <a:p>
            <a:pPr algn="ctr"/>
            <a:r>
              <a:rPr lang="tr-TR" sz="3600" dirty="0" smtClean="0"/>
              <a:t>ÖLÜM/KAYIP SONRASI VERİLEN TEPKİLER</a:t>
            </a:r>
            <a:endParaRPr lang="tr-TR" sz="3600" dirty="0"/>
          </a:p>
        </p:txBody>
      </p:sp>
      <p:sp>
        <p:nvSpPr>
          <p:cNvPr id="3" name="2 İçerik Yer Tutucusu"/>
          <p:cNvSpPr>
            <a:spLocks noGrp="1"/>
          </p:cNvSpPr>
          <p:nvPr>
            <p:ph idx="1"/>
          </p:nvPr>
        </p:nvSpPr>
        <p:spPr>
          <a:xfrm>
            <a:off x="457200" y="1484784"/>
            <a:ext cx="8229600" cy="4839816"/>
          </a:xfrm>
        </p:spPr>
        <p:txBody>
          <a:bodyPr>
            <a:normAutofit/>
          </a:bodyPr>
          <a:lstStyle/>
          <a:p>
            <a:pPr algn="ctr">
              <a:buNone/>
            </a:pPr>
            <a:r>
              <a:rPr lang="en-US" sz="2400" u="sng" dirty="0" err="1" smtClean="0">
                <a:solidFill>
                  <a:srgbClr val="FF0000"/>
                </a:solidFill>
              </a:rPr>
              <a:t>Duygusal</a:t>
            </a:r>
            <a:r>
              <a:rPr lang="en-US" sz="2400" u="sng" dirty="0" smtClean="0">
                <a:solidFill>
                  <a:srgbClr val="FF0000"/>
                </a:solidFill>
              </a:rPr>
              <a:t> </a:t>
            </a:r>
            <a:r>
              <a:rPr lang="en-US" sz="2400" u="sng" dirty="0" err="1" smtClean="0">
                <a:solidFill>
                  <a:srgbClr val="FF0000"/>
                </a:solidFill>
              </a:rPr>
              <a:t>Tepkiler</a:t>
            </a:r>
            <a:endParaRPr lang="tr-TR" sz="2400" u="sng" dirty="0" smtClean="0">
              <a:solidFill>
                <a:srgbClr val="FF0000"/>
              </a:solidFill>
            </a:endParaRPr>
          </a:p>
          <a:p>
            <a:pPr lvl="0"/>
            <a:r>
              <a:rPr lang="en-US" sz="2400" dirty="0" err="1" smtClean="0"/>
              <a:t>Şaşkınlık</a:t>
            </a:r>
            <a:r>
              <a:rPr lang="en-US" sz="2400" dirty="0" smtClean="0"/>
              <a:t> </a:t>
            </a:r>
            <a:r>
              <a:rPr lang="en-US" sz="2400" dirty="0" err="1" smtClean="0"/>
              <a:t>ve</a:t>
            </a:r>
            <a:r>
              <a:rPr lang="en-US" sz="2400" dirty="0" smtClean="0"/>
              <a:t> </a:t>
            </a:r>
            <a:r>
              <a:rPr lang="en-US" sz="2400" dirty="0" err="1" smtClean="0"/>
              <a:t>şok</a:t>
            </a:r>
            <a:r>
              <a:rPr lang="en-US" sz="2400" dirty="0" smtClean="0"/>
              <a:t> </a:t>
            </a:r>
            <a:r>
              <a:rPr lang="en-US" sz="2400" dirty="0" err="1" smtClean="0"/>
              <a:t>etkisi</a:t>
            </a:r>
            <a:r>
              <a:rPr lang="en-US" sz="2400" dirty="0" smtClean="0"/>
              <a:t> </a:t>
            </a:r>
            <a:r>
              <a:rPr lang="en-US" sz="2400" dirty="0" err="1" smtClean="0"/>
              <a:t>yaşama</a:t>
            </a:r>
            <a:endParaRPr lang="tr-TR" sz="2400" dirty="0" smtClean="0"/>
          </a:p>
          <a:p>
            <a:pPr lvl="0"/>
            <a:r>
              <a:rPr lang="en-US" sz="2400" dirty="0" err="1" smtClean="0"/>
              <a:t>Kişinin</a:t>
            </a:r>
            <a:r>
              <a:rPr lang="en-US" sz="2400" dirty="0" smtClean="0"/>
              <a:t> </a:t>
            </a:r>
            <a:r>
              <a:rPr lang="en-US" sz="2400" dirty="0" err="1" smtClean="0"/>
              <a:t>ölümünü</a:t>
            </a:r>
            <a:r>
              <a:rPr lang="en-US" sz="2400" dirty="0" smtClean="0"/>
              <a:t> </a:t>
            </a:r>
            <a:r>
              <a:rPr lang="en-US" sz="2400" dirty="0" err="1" smtClean="0"/>
              <a:t>kabullenmekte</a:t>
            </a:r>
            <a:r>
              <a:rPr lang="en-US" sz="2400" dirty="0" smtClean="0"/>
              <a:t> </a:t>
            </a:r>
            <a:r>
              <a:rPr lang="en-US" sz="2400" dirty="0" err="1" smtClean="0"/>
              <a:t>zorlanma</a:t>
            </a:r>
            <a:endParaRPr lang="tr-TR" sz="2400" dirty="0" smtClean="0"/>
          </a:p>
          <a:p>
            <a:pPr lvl="0"/>
            <a:r>
              <a:rPr lang="en-US" sz="2400" dirty="0" err="1" smtClean="0"/>
              <a:t>Ölen</a:t>
            </a:r>
            <a:r>
              <a:rPr lang="en-US" sz="2400" dirty="0" smtClean="0"/>
              <a:t> </a:t>
            </a:r>
            <a:r>
              <a:rPr lang="en-US" sz="2400" dirty="0" err="1" smtClean="0"/>
              <a:t>kişiye</a:t>
            </a:r>
            <a:r>
              <a:rPr lang="en-US" sz="2400" dirty="0" smtClean="0"/>
              <a:t> </a:t>
            </a:r>
            <a:r>
              <a:rPr lang="en-US" sz="2400" dirty="0" err="1" smtClean="0"/>
              <a:t>kendisini</a:t>
            </a:r>
            <a:r>
              <a:rPr lang="en-US" sz="2400" dirty="0" smtClean="0"/>
              <a:t> </a:t>
            </a:r>
            <a:r>
              <a:rPr lang="en-US" sz="2400" dirty="0" err="1" smtClean="0"/>
              <a:t>yarıda</a:t>
            </a:r>
            <a:r>
              <a:rPr lang="en-US" sz="2400" dirty="0" smtClean="0"/>
              <a:t> </a:t>
            </a:r>
            <a:r>
              <a:rPr lang="en-US" sz="2400" dirty="0" err="1" smtClean="0"/>
              <a:t>bıraktığı</a:t>
            </a:r>
            <a:r>
              <a:rPr lang="en-US" sz="2400" dirty="0" smtClean="0"/>
              <a:t> </a:t>
            </a:r>
            <a:r>
              <a:rPr lang="en-US" sz="2400" dirty="0" err="1" smtClean="0"/>
              <a:t>için</a:t>
            </a:r>
            <a:r>
              <a:rPr lang="en-US" sz="2400" dirty="0" smtClean="0"/>
              <a:t> </a:t>
            </a:r>
            <a:r>
              <a:rPr lang="en-US" sz="2400" dirty="0" err="1" smtClean="0"/>
              <a:t>kızma</a:t>
            </a:r>
            <a:endParaRPr lang="tr-TR" sz="2400" dirty="0" smtClean="0"/>
          </a:p>
          <a:p>
            <a:pPr lvl="0"/>
            <a:r>
              <a:rPr lang="en-US" sz="2400" dirty="0" err="1" smtClean="0"/>
              <a:t>Ölen</a:t>
            </a:r>
            <a:r>
              <a:rPr lang="en-US" sz="2400" dirty="0" smtClean="0"/>
              <a:t> </a:t>
            </a:r>
            <a:r>
              <a:rPr lang="en-US" sz="2400" dirty="0" err="1" smtClean="0"/>
              <a:t>kişiye</a:t>
            </a:r>
            <a:r>
              <a:rPr lang="en-US" sz="2400" dirty="0" smtClean="0"/>
              <a:t> </a:t>
            </a:r>
            <a:r>
              <a:rPr lang="en-US" sz="2400" dirty="0" err="1" smtClean="0"/>
              <a:t>yardımcı</a:t>
            </a:r>
            <a:r>
              <a:rPr lang="en-US" sz="2400" dirty="0" smtClean="0"/>
              <a:t> </a:t>
            </a:r>
            <a:r>
              <a:rPr lang="en-US" sz="2400" dirty="0" err="1" smtClean="0"/>
              <a:t>olamadığı</a:t>
            </a:r>
            <a:r>
              <a:rPr lang="en-US" sz="2400" dirty="0" smtClean="0"/>
              <a:t> </a:t>
            </a:r>
            <a:r>
              <a:rPr lang="en-US" sz="2400" dirty="0" err="1" smtClean="0"/>
              <a:t>için</a:t>
            </a:r>
            <a:r>
              <a:rPr lang="en-US" sz="2400" dirty="0" smtClean="0"/>
              <a:t> </a:t>
            </a:r>
            <a:r>
              <a:rPr lang="en-US" sz="2400" dirty="0" err="1" smtClean="0"/>
              <a:t>kendisine</a:t>
            </a:r>
            <a:r>
              <a:rPr lang="en-US" sz="2400" dirty="0" smtClean="0"/>
              <a:t> </a:t>
            </a:r>
            <a:r>
              <a:rPr lang="en-US" sz="2400" dirty="0" err="1" smtClean="0"/>
              <a:t>kızma</a:t>
            </a:r>
            <a:r>
              <a:rPr lang="en-US" sz="2400" dirty="0" smtClean="0"/>
              <a:t> </a:t>
            </a:r>
            <a:r>
              <a:rPr lang="en-US" sz="2400" dirty="0" err="1" smtClean="0"/>
              <a:t>ve</a:t>
            </a:r>
            <a:r>
              <a:rPr lang="en-US" sz="2400" dirty="0" smtClean="0"/>
              <a:t> </a:t>
            </a:r>
            <a:r>
              <a:rPr lang="en-US" sz="2400" dirty="0" err="1" smtClean="0"/>
              <a:t>kendisini</a:t>
            </a:r>
            <a:r>
              <a:rPr lang="en-US" sz="2400" dirty="0" smtClean="0"/>
              <a:t> </a:t>
            </a:r>
            <a:r>
              <a:rPr lang="en-US" sz="2400" dirty="0" err="1" smtClean="0"/>
              <a:t>suçlu</a:t>
            </a:r>
            <a:r>
              <a:rPr lang="en-US" sz="2400" dirty="0" smtClean="0"/>
              <a:t> </a:t>
            </a:r>
            <a:r>
              <a:rPr lang="en-US" sz="2400" dirty="0" err="1" smtClean="0"/>
              <a:t>hissetme</a:t>
            </a:r>
            <a:endParaRPr lang="tr-TR" sz="2400" dirty="0" smtClean="0"/>
          </a:p>
          <a:p>
            <a:pPr lvl="0"/>
            <a:r>
              <a:rPr lang="en-US" sz="2400" dirty="0" err="1" smtClean="0"/>
              <a:t>Ölen</a:t>
            </a:r>
            <a:r>
              <a:rPr lang="en-US" sz="2400" dirty="0" smtClean="0"/>
              <a:t> </a:t>
            </a:r>
            <a:r>
              <a:rPr lang="en-US" sz="2400" dirty="0" err="1" smtClean="0"/>
              <a:t>kişiye</a:t>
            </a:r>
            <a:r>
              <a:rPr lang="en-US" sz="2400" dirty="0" smtClean="0"/>
              <a:t> </a:t>
            </a:r>
            <a:r>
              <a:rPr lang="en-US" sz="2400" dirty="0" err="1" smtClean="0"/>
              <a:t>hayattayken</a:t>
            </a:r>
            <a:r>
              <a:rPr lang="en-US" sz="2400" dirty="0" smtClean="0"/>
              <a:t> </a:t>
            </a:r>
            <a:r>
              <a:rPr lang="en-US" sz="2400" dirty="0" err="1" smtClean="0"/>
              <a:t>yapamadığı</a:t>
            </a:r>
            <a:r>
              <a:rPr lang="en-US" sz="2400" dirty="0" smtClean="0"/>
              <a:t> </a:t>
            </a:r>
            <a:r>
              <a:rPr lang="en-US" sz="2400" dirty="0" err="1" smtClean="0"/>
              <a:t>şeyler</a:t>
            </a:r>
            <a:r>
              <a:rPr lang="en-US" sz="2400" dirty="0" smtClean="0"/>
              <a:t> </a:t>
            </a:r>
            <a:r>
              <a:rPr lang="en-US" sz="2400" dirty="0" err="1" smtClean="0"/>
              <a:t>için</a:t>
            </a:r>
            <a:r>
              <a:rPr lang="en-US" sz="2400" dirty="0" smtClean="0"/>
              <a:t> </a:t>
            </a:r>
            <a:r>
              <a:rPr lang="en-US" sz="2400" dirty="0" err="1" smtClean="0"/>
              <a:t>kızma</a:t>
            </a:r>
            <a:endParaRPr lang="tr-TR" sz="2400" dirty="0" smtClean="0"/>
          </a:p>
          <a:p>
            <a:pPr lvl="0"/>
            <a:r>
              <a:rPr lang="en-US" sz="2400" dirty="0" err="1" smtClean="0"/>
              <a:t>Kişinin</a:t>
            </a:r>
            <a:r>
              <a:rPr lang="en-US" sz="2400" dirty="0" smtClean="0"/>
              <a:t> </a:t>
            </a:r>
            <a:r>
              <a:rPr lang="en-US" sz="2400" dirty="0" err="1" smtClean="0"/>
              <a:t>ölümü</a:t>
            </a:r>
            <a:r>
              <a:rPr lang="en-US" sz="2400" dirty="0" smtClean="0"/>
              <a:t> </a:t>
            </a:r>
            <a:r>
              <a:rPr lang="en-US" sz="2400" dirty="0" err="1" smtClean="0"/>
              <a:t>üzerine</a:t>
            </a:r>
            <a:r>
              <a:rPr lang="en-US" sz="2400" dirty="0" smtClean="0"/>
              <a:t> </a:t>
            </a:r>
            <a:r>
              <a:rPr lang="en-US" sz="2400" dirty="0" err="1" smtClean="0"/>
              <a:t>boşluğa</a:t>
            </a:r>
            <a:r>
              <a:rPr lang="en-US" sz="2400" dirty="0" smtClean="0"/>
              <a:t> </a:t>
            </a:r>
            <a:r>
              <a:rPr lang="en-US" sz="2400" dirty="0" err="1" smtClean="0"/>
              <a:t>düşme</a:t>
            </a:r>
            <a:r>
              <a:rPr lang="en-US" sz="2400" dirty="0" smtClean="0"/>
              <a:t>, </a:t>
            </a:r>
            <a:r>
              <a:rPr lang="en-US" sz="2400" dirty="0" err="1" smtClean="0"/>
              <a:t>yalnızlık</a:t>
            </a:r>
            <a:r>
              <a:rPr lang="en-US" sz="2400" dirty="0" smtClean="0"/>
              <a:t> </a:t>
            </a:r>
            <a:r>
              <a:rPr lang="en-US" sz="2400" dirty="0" err="1" smtClean="0"/>
              <a:t>ve</a:t>
            </a:r>
            <a:r>
              <a:rPr lang="en-US" sz="2400" dirty="0" smtClean="0"/>
              <a:t> </a:t>
            </a:r>
            <a:r>
              <a:rPr lang="en-US" sz="2400" dirty="0" err="1" smtClean="0"/>
              <a:t>umutsuzluk</a:t>
            </a:r>
            <a:r>
              <a:rPr lang="en-US" sz="2400" dirty="0" smtClean="0"/>
              <a:t> </a:t>
            </a:r>
            <a:r>
              <a:rPr lang="en-US" sz="2400" dirty="0" err="1" smtClean="0"/>
              <a:t>duygusu</a:t>
            </a:r>
            <a:endParaRPr lang="tr-TR" sz="2400" dirty="0" smtClean="0"/>
          </a:p>
          <a:p>
            <a:pPr lvl="0"/>
            <a:r>
              <a:rPr lang="en-US" sz="2400" dirty="0" err="1" smtClean="0"/>
              <a:t>Kişinin</a:t>
            </a:r>
            <a:r>
              <a:rPr lang="en-US" sz="2400" dirty="0" smtClean="0"/>
              <a:t> </a:t>
            </a:r>
            <a:r>
              <a:rPr lang="en-US" sz="2400" dirty="0" err="1" smtClean="0"/>
              <a:t>ölümü</a:t>
            </a:r>
            <a:r>
              <a:rPr lang="en-US" sz="2400" dirty="0" smtClean="0"/>
              <a:t> </a:t>
            </a:r>
            <a:r>
              <a:rPr lang="en-US" sz="2400" dirty="0" err="1" smtClean="0"/>
              <a:t>üzerine</a:t>
            </a:r>
            <a:r>
              <a:rPr lang="en-US" sz="2400" dirty="0" smtClean="0"/>
              <a:t> </a:t>
            </a:r>
            <a:r>
              <a:rPr lang="en-US" sz="2400" dirty="0" err="1" smtClean="0"/>
              <a:t>anlamsız</a:t>
            </a:r>
            <a:r>
              <a:rPr lang="en-US" sz="2400" dirty="0" smtClean="0"/>
              <a:t> </a:t>
            </a:r>
            <a:r>
              <a:rPr lang="en-US" sz="2400" dirty="0" err="1" smtClean="0"/>
              <a:t>korkulara</a:t>
            </a:r>
            <a:r>
              <a:rPr lang="en-US" sz="2400" dirty="0" smtClean="0"/>
              <a:t> </a:t>
            </a:r>
            <a:r>
              <a:rPr lang="en-US" sz="2400" dirty="0" err="1" smtClean="0"/>
              <a:t>kapılma</a:t>
            </a:r>
            <a:endParaRPr lang="tr-TR" sz="2400" dirty="0" smtClean="0"/>
          </a:p>
          <a:p>
            <a:endParaRPr lang="tr-TR" sz="22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0688"/>
            <a:ext cx="8229600" cy="648072"/>
          </a:xfrm>
        </p:spPr>
        <p:txBody>
          <a:bodyPr>
            <a:normAutofit/>
          </a:bodyPr>
          <a:lstStyle/>
          <a:p>
            <a:pPr algn="ctr"/>
            <a:r>
              <a:rPr lang="tr-TR" sz="3600" dirty="0" smtClean="0"/>
              <a:t>ÖLÜM/KAYIP SONRASI VERİLEN TEPKİLER</a:t>
            </a:r>
            <a:endParaRPr lang="tr-TR" sz="3600" dirty="0"/>
          </a:p>
        </p:txBody>
      </p:sp>
      <p:sp>
        <p:nvSpPr>
          <p:cNvPr id="3" name="2 İçerik Yer Tutucusu"/>
          <p:cNvSpPr>
            <a:spLocks noGrp="1"/>
          </p:cNvSpPr>
          <p:nvPr>
            <p:ph idx="1"/>
          </p:nvPr>
        </p:nvSpPr>
        <p:spPr>
          <a:xfrm>
            <a:off x="457200" y="1484784"/>
            <a:ext cx="8229600" cy="4839816"/>
          </a:xfrm>
        </p:spPr>
        <p:txBody>
          <a:bodyPr/>
          <a:lstStyle/>
          <a:p>
            <a:pPr algn="ctr">
              <a:buNone/>
            </a:pPr>
            <a:r>
              <a:rPr lang="en-US" dirty="0" err="1" smtClean="0">
                <a:solidFill>
                  <a:srgbClr val="FF0000"/>
                </a:solidFill>
              </a:rPr>
              <a:t>Davranışsal</a:t>
            </a:r>
            <a:r>
              <a:rPr lang="en-US" dirty="0" smtClean="0">
                <a:solidFill>
                  <a:srgbClr val="FF0000"/>
                </a:solidFill>
              </a:rPr>
              <a:t> </a:t>
            </a:r>
            <a:r>
              <a:rPr lang="en-US" dirty="0" err="1" smtClean="0">
                <a:solidFill>
                  <a:srgbClr val="FF0000"/>
                </a:solidFill>
              </a:rPr>
              <a:t>Tepkiler</a:t>
            </a:r>
            <a:endParaRPr lang="tr-TR" dirty="0" smtClean="0">
              <a:solidFill>
                <a:srgbClr val="FF0000"/>
              </a:solidFill>
            </a:endParaRPr>
          </a:p>
          <a:p>
            <a:pPr lvl="0"/>
            <a:r>
              <a:rPr lang="en-US" dirty="0" err="1" smtClean="0"/>
              <a:t>Ağlama</a:t>
            </a:r>
            <a:endParaRPr lang="tr-TR" dirty="0" smtClean="0"/>
          </a:p>
          <a:p>
            <a:pPr lvl="0"/>
            <a:r>
              <a:rPr lang="en-US" dirty="0" err="1" smtClean="0"/>
              <a:t>Dalgınlık</a:t>
            </a:r>
            <a:r>
              <a:rPr lang="en-US" dirty="0" smtClean="0"/>
              <a:t> </a:t>
            </a:r>
            <a:r>
              <a:rPr lang="en-US" dirty="0" err="1" smtClean="0"/>
              <a:t>ve</a:t>
            </a:r>
            <a:r>
              <a:rPr lang="en-US" dirty="0" smtClean="0"/>
              <a:t> </a:t>
            </a:r>
            <a:r>
              <a:rPr lang="en-US" dirty="0" err="1" smtClean="0"/>
              <a:t>dikkatsiz</a:t>
            </a:r>
            <a:r>
              <a:rPr lang="en-US" dirty="0" smtClean="0"/>
              <a:t> </a:t>
            </a:r>
            <a:r>
              <a:rPr lang="en-US" dirty="0" err="1" smtClean="0"/>
              <a:t>davranışlarda</a:t>
            </a:r>
            <a:r>
              <a:rPr lang="en-US" dirty="0" smtClean="0"/>
              <a:t> </a:t>
            </a:r>
            <a:r>
              <a:rPr lang="en-US" dirty="0" err="1" smtClean="0"/>
              <a:t>bulunma</a:t>
            </a:r>
            <a:endParaRPr lang="tr-TR" dirty="0" smtClean="0"/>
          </a:p>
          <a:p>
            <a:pPr lvl="0"/>
            <a:r>
              <a:rPr lang="en-US" dirty="0" err="1" smtClean="0"/>
              <a:t>Uyku</a:t>
            </a:r>
            <a:r>
              <a:rPr lang="en-US" dirty="0" smtClean="0"/>
              <a:t> </a:t>
            </a:r>
            <a:r>
              <a:rPr lang="en-US" dirty="0" err="1" smtClean="0"/>
              <a:t>ve</a:t>
            </a:r>
            <a:r>
              <a:rPr lang="en-US" dirty="0" smtClean="0"/>
              <a:t> </a:t>
            </a:r>
            <a:r>
              <a:rPr lang="en-US" dirty="0" err="1" smtClean="0"/>
              <a:t>yemek</a:t>
            </a:r>
            <a:r>
              <a:rPr lang="en-US" dirty="0" smtClean="0"/>
              <a:t> </a:t>
            </a:r>
            <a:r>
              <a:rPr lang="en-US" dirty="0" err="1" smtClean="0"/>
              <a:t>düzeninde</a:t>
            </a:r>
            <a:r>
              <a:rPr lang="en-US" dirty="0" smtClean="0"/>
              <a:t> </a:t>
            </a:r>
            <a:r>
              <a:rPr lang="en-US" dirty="0" err="1" smtClean="0"/>
              <a:t>yaşanan</a:t>
            </a:r>
            <a:r>
              <a:rPr lang="en-US" dirty="0" smtClean="0"/>
              <a:t> </a:t>
            </a:r>
            <a:r>
              <a:rPr lang="en-US" dirty="0" err="1" smtClean="0"/>
              <a:t>bozulmalar</a:t>
            </a:r>
            <a:endParaRPr lang="tr-TR" dirty="0" smtClean="0"/>
          </a:p>
          <a:p>
            <a:pPr lvl="0"/>
            <a:r>
              <a:rPr lang="en-US" dirty="0" err="1" smtClean="0"/>
              <a:t>Ölen</a:t>
            </a:r>
            <a:r>
              <a:rPr lang="en-US" dirty="0" smtClean="0"/>
              <a:t> </a:t>
            </a:r>
            <a:r>
              <a:rPr lang="en-US" dirty="0" err="1" smtClean="0"/>
              <a:t>kişiyi</a:t>
            </a:r>
            <a:r>
              <a:rPr lang="en-US" dirty="0" smtClean="0"/>
              <a:t> </a:t>
            </a:r>
            <a:r>
              <a:rPr lang="en-US" dirty="0" err="1" smtClean="0"/>
              <a:t>anımsatan</a:t>
            </a:r>
            <a:r>
              <a:rPr lang="en-US" dirty="0" smtClean="0"/>
              <a:t> </a:t>
            </a:r>
            <a:r>
              <a:rPr lang="en-US" dirty="0" err="1" smtClean="0"/>
              <a:t>şeylerden</a:t>
            </a:r>
            <a:r>
              <a:rPr lang="en-US" dirty="0" smtClean="0"/>
              <a:t> </a:t>
            </a:r>
            <a:r>
              <a:rPr lang="en-US" dirty="0" err="1" smtClean="0"/>
              <a:t>uzaklaşma</a:t>
            </a:r>
            <a:endParaRPr lang="tr-TR" dirty="0" smtClean="0"/>
          </a:p>
          <a:p>
            <a:pPr lvl="0"/>
            <a:r>
              <a:rPr lang="en-US" dirty="0" err="1" smtClean="0"/>
              <a:t>Yoğun</a:t>
            </a:r>
            <a:r>
              <a:rPr lang="en-US" dirty="0" smtClean="0"/>
              <a:t> </a:t>
            </a:r>
            <a:r>
              <a:rPr lang="en-US" dirty="0" err="1" smtClean="0"/>
              <a:t>üzüntüyle</a:t>
            </a:r>
            <a:r>
              <a:rPr lang="en-US" dirty="0" smtClean="0"/>
              <a:t> </a:t>
            </a:r>
            <a:r>
              <a:rPr lang="en-US" dirty="0" err="1" smtClean="0"/>
              <a:t>baş</a:t>
            </a:r>
            <a:r>
              <a:rPr lang="en-US" dirty="0" smtClean="0"/>
              <a:t> </a:t>
            </a:r>
            <a:r>
              <a:rPr lang="en-US" dirty="0" err="1" smtClean="0"/>
              <a:t>etmek</a:t>
            </a:r>
            <a:r>
              <a:rPr lang="en-US" dirty="0" smtClean="0"/>
              <a:t> </a:t>
            </a:r>
            <a:r>
              <a:rPr lang="en-US" dirty="0" err="1" smtClean="0"/>
              <a:t>için</a:t>
            </a:r>
            <a:r>
              <a:rPr lang="en-US" dirty="0" smtClean="0"/>
              <a:t> </a:t>
            </a:r>
            <a:r>
              <a:rPr lang="en-US" dirty="0" err="1" smtClean="0"/>
              <a:t>alkol</a:t>
            </a:r>
            <a:r>
              <a:rPr lang="en-US" dirty="0" smtClean="0"/>
              <a:t> </a:t>
            </a:r>
            <a:r>
              <a:rPr lang="en-US" dirty="0" err="1" smtClean="0"/>
              <a:t>ya</a:t>
            </a:r>
            <a:r>
              <a:rPr lang="en-US" dirty="0" smtClean="0"/>
              <a:t> </a:t>
            </a:r>
            <a:r>
              <a:rPr lang="en-US" dirty="0" err="1" smtClean="0"/>
              <a:t>da</a:t>
            </a:r>
            <a:r>
              <a:rPr lang="en-US" dirty="0" smtClean="0"/>
              <a:t> </a:t>
            </a:r>
            <a:r>
              <a:rPr lang="en-US" dirty="0" err="1" smtClean="0"/>
              <a:t>uyuşturucu</a:t>
            </a:r>
            <a:r>
              <a:rPr lang="en-US" dirty="0" smtClean="0"/>
              <a:t> </a:t>
            </a:r>
            <a:r>
              <a:rPr lang="en-US" dirty="0" err="1" smtClean="0"/>
              <a:t>kullanma</a:t>
            </a:r>
            <a:endParaRPr lang="tr-TR" dirty="0" smtClean="0"/>
          </a:p>
          <a:p>
            <a:pPr lvl="0"/>
            <a:r>
              <a:rPr lang="en-US" dirty="0" err="1" smtClean="0"/>
              <a:t>Sosyal</a:t>
            </a:r>
            <a:r>
              <a:rPr lang="en-US" dirty="0" smtClean="0"/>
              <a:t> </a:t>
            </a:r>
            <a:r>
              <a:rPr lang="en-US" dirty="0" err="1" smtClean="0"/>
              <a:t>çekilme</a:t>
            </a:r>
            <a:endParaRPr lang="tr-TR" dirty="0" smtClean="0"/>
          </a:p>
          <a:p>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fontScale="90000"/>
          </a:bodyPr>
          <a:lstStyle/>
          <a:p>
            <a:pPr algn="ctr"/>
            <a:r>
              <a:rPr lang="tr-TR" dirty="0" smtClean="0"/>
              <a:t>ÖNLEME</a:t>
            </a:r>
            <a:endParaRPr lang="tr-TR" dirty="0"/>
          </a:p>
        </p:txBody>
      </p:sp>
      <p:sp>
        <p:nvSpPr>
          <p:cNvPr id="3" name="2 İçerik Yer Tutucusu"/>
          <p:cNvSpPr>
            <a:spLocks noGrp="1"/>
          </p:cNvSpPr>
          <p:nvPr>
            <p:ph idx="1"/>
          </p:nvPr>
        </p:nvSpPr>
        <p:spPr>
          <a:xfrm>
            <a:off x="457200" y="1556792"/>
            <a:ext cx="8229600" cy="4767808"/>
          </a:xfrm>
        </p:spPr>
        <p:txBody>
          <a:bodyPr/>
          <a:lstStyle/>
          <a:p>
            <a:pPr algn="just"/>
            <a:r>
              <a:rPr lang="tr-TR" dirty="0" err="1" smtClean="0"/>
              <a:t>Çoucuğun</a:t>
            </a:r>
            <a:r>
              <a:rPr lang="tr-TR" dirty="0" smtClean="0"/>
              <a:t> kayıp durumu ve yas dönemi yaşamadan önce bunlara karşı güçlendirilebilmesi için ona, özgüven, bağımsız hareket edebilme, </a:t>
            </a:r>
            <a:r>
              <a:rPr lang="tr-TR" dirty="0" smtClean="0"/>
              <a:t>duyguları </a:t>
            </a:r>
            <a:r>
              <a:rPr lang="tr-TR" dirty="0" smtClean="0"/>
              <a:t>tanıma, duygularını ifade etmeyi öğrenme, vb beceriler kazandırılması gereklidir.</a:t>
            </a:r>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fontScale="90000"/>
          </a:bodyPr>
          <a:lstStyle/>
          <a:p>
            <a:pPr algn="ctr"/>
            <a:r>
              <a:rPr lang="tr-TR" sz="5400" dirty="0" smtClean="0"/>
              <a:t>ÖLÜM/KAYIP SONRASI</a:t>
            </a:r>
            <a:endParaRPr lang="tr-TR" dirty="0"/>
          </a:p>
        </p:txBody>
      </p:sp>
      <p:sp>
        <p:nvSpPr>
          <p:cNvPr id="3" name="2 İçerik Yer Tutucusu"/>
          <p:cNvSpPr>
            <a:spLocks noGrp="1"/>
          </p:cNvSpPr>
          <p:nvPr>
            <p:ph idx="1"/>
          </p:nvPr>
        </p:nvSpPr>
        <p:spPr>
          <a:xfrm>
            <a:off x="457200" y="1556792"/>
            <a:ext cx="8229600" cy="4767808"/>
          </a:xfrm>
        </p:spPr>
        <p:txBody>
          <a:bodyPr/>
          <a:lstStyle/>
          <a:p>
            <a:pPr algn="just"/>
            <a:r>
              <a:rPr lang="tr-TR" dirty="0" smtClean="0"/>
              <a:t>En çok dikkat edilmesi gereken şeyler, çocuğun kayıp yaşamadan önceki rutininin mümkün olduğunca aynı devam ettirilmesi, konuyla ilgili konuşmaya soru sormaya ve duygularını ifade etmeye teşvik edilmesi ve diğer yetişkinlerin onun yanında olduğunu bak ben buradayım şeklinde ara sıra vurgulamasıdır.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50106"/>
          </a:xfrm>
        </p:spPr>
        <p:txBody>
          <a:bodyPr>
            <a:normAutofit/>
          </a:bodyPr>
          <a:lstStyle/>
          <a:p>
            <a:r>
              <a:rPr lang="en-US" sz="3600" dirty="0" err="1"/>
              <a:t>Travmatik</a:t>
            </a:r>
            <a:r>
              <a:rPr lang="en-US" sz="3600" dirty="0"/>
              <a:t> Olay </a:t>
            </a:r>
            <a:r>
              <a:rPr lang="en-US" sz="3600" dirty="0" err="1"/>
              <a:t>Anında</a:t>
            </a:r>
            <a:r>
              <a:rPr lang="en-US" sz="3600" dirty="0"/>
              <a:t> </a:t>
            </a:r>
            <a:r>
              <a:rPr lang="en-US" sz="3600" dirty="0" err="1"/>
              <a:t>Verilen</a:t>
            </a:r>
            <a:r>
              <a:rPr lang="en-US" sz="3600" dirty="0"/>
              <a:t> </a:t>
            </a:r>
            <a:r>
              <a:rPr lang="en-US" sz="3600" dirty="0" err="1" smtClean="0"/>
              <a:t>Tepkiler</a:t>
            </a:r>
            <a:endParaRPr lang="tr-TR" sz="3600" dirty="0"/>
          </a:p>
        </p:txBody>
      </p:sp>
      <p:pic>
        <p:nvPicPr>
          <p:cNvPr id="4" name="3 İçerik Yer Tutucusu" descr="Adsız.jpg"/>
          <p:cNvPicPr>
            <a:picLocks noGrp="1" noChangeAspect="1"/>
          </p:cNvPicPr>
          <p:nvPr>
            <p:ph idx="1"/>
          </p:nvPr>
        </p:nvPicPr>
        <p:blipFill>
          <a:blip r:embed="rId2" cstate="print"/>
          <a:stretch>
            <a:fillRect/>
          </a:stretch>
        </p:blipFill>
        <p:spPr>
          <a:xfrm>
            <a:off x="827584" y="1628800"/>
            <a:ext cx="7607588" cy="4133200"/>
          </a:xfrm>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487888"/>
          </a:xfrm>
        </p:spPr>
        <p:txBody>
          <a:bodyPr>
            <a:normAutofit/>
          </a:bodyPr>
          <a:lstStyle/>
          <a:p>
            <a:pPr algn="ctr">
              <a:buNone/>
            </a:pPr>
            <a:endParaRPr lang="tr-TR" sz="3600" dirty="0" smtClean="0">
              <a:latin typeface="Comic Sans MS" pitchFamily="66" charset="0"/>
            </a:endParaRPr>
          </a:p>
          <a:p>
            <a:pPr algn="ctr">
              <a:buNone/>
            </a:pPr>
            <a:r>
              <a:rPr lang="tr-TR" sz="5600" dirty="0" smtClean="0">
                <a:solidFill>
                  <a:schemeClr val="bg2">
                    <a:lumMod val="50000"/>
                  </a:schemeClr>
                </a:solidFill>
                <a:latin typeface="Comic Sans MS" pitchFamily="66" charset="0"/>
              </a:rPr>
              <a:t>DİLNEDİĞİNİZ İÇİN TEŞEKKÜR EDİYORUM</a:t>
            </a:r>
          </a:p>
          <a:p>
            <a:pPr algn="ctr">
              <a:buNone/>
            </a:pPr>
            <a:r>
              <a:rPr lang="tr-TR" sz="1400" b="1" dirty="0" smtClean="0">
                <a:solidFill>
                  <a:srgbClr val="FF0000"/>
                </a:solidFill>
                <a:latin typeface="Comic Sans MS" pitchFamily="66" charset="0"/>
              </a:rPr>
              <a:t>FATİH DOĞAN</a:t>
            </a:r>
          </a:p>
          <a:p>
            <a:pPr algn="ctr">
              <a:buNone/>
            </a:pPr>
            <a:r>
              <a:rPr lang="tr-TR" sz="1400" b="1" dirty="0" smtClean="0">
                <a:solidFill>
                  <a:srgbClr val="FF0000"/>
                </a:solidFill>
                <a:latin typeface="Comic Sans MS" pitchFamily="66" charset="0"/>
              </a:rPr>
              <a:t>SORGUN ŞEHİT HAMZA ULUDAĞ ANAOKULU</a:t>
            </a:r>
          </a:p>
          <a:p>
            <a:pPr algn="ctr">
              <a:buNone/>
            </a:pPr>
            <a:r>
              <a:rPr lang="tr-TR" sz="1400" b="1" dirty="0" smtClean="0">
                <a:solidFill>
                  <a:srgbClr val="FF0000"/>
                </a:solidFill>
                <a:latin typeface="Comic Sans MS" pitchFamily="66" charset="0"/>
              </a:rPr>
              <a:t>REHBERLİK SERVİSİ</a:t>
            </a:r>
            <a:endParaRPr lang="tr-TR" sz="1400" b="1" dirty="0">
              <a:solidFill>
                <a:srgbClr val="FF0000"/>
              </a:solidFill>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92696"/>
            <a:ext cx="8229600" cy="650336"/>
          </a:xfrm>
        </p:spPr>
        <p:txBody>
          <a:bodyPr>
            <a:normAutofit/>
          </a:bodyPr>
          <a:lstStyle/>
          <a:p>
            <a:pPr algn="ctr"/>
            <a:r>
              <a:rPr lang="en-US" sz="3600" dirty="0" err="1"/>
              <a:t>Travmatik</a:t>
            </a:r>
            <a:r>
              <a:rPr lang="en-US" sz="3600" dirty="0"/>
              <a:t> Olay </a:t>
            </a:r>
            <a:r>
              <a:rPr lang="en-US" sz="3600" dirty="0" err="1"/>
              <a:t>Sonrası</a:t>
            </a:r>
            <a:r>
              <a:rPr lang="en-US" sz="3600" dirty="0"/>
              <a:t> </a:t>
            </a:r>
            <a:r>
              <a:rPr lang="en-US" sz="3600" dirty="0" err="1" smtClean="0"/>
              <a:t>Tepkiler</a:t>
            </a:r>
            <a:endParaRPr lang="tr-TR" sz="3600" dirty="0"/>
          </a:p>
        </p:txBody>
      </p:sp>
      <p:sp>
        <p:nvSpPr>
          <p:cNvPr id="3" name="2 İçerik Yer Tutucusu"/>
          <p:cNvSpPr>
            <a:spLocks noGrp="1"/>
          </p:cNvSpPr>
          <p:nvPr>
            <p:ph idx="1"/>
          </p:nvPr>
        </p:nvSpPr>
        <p:spPr>
          <a:xfrm>
            <a:off x="457200" y="1556792"/>
            <a:ext cx="8229600" cy="4767808"/>
          </a:xfrm>
        </p:spPr>
        <p:txBody>
          <a:bodyPr>
            <a:normAutofit fontScale="77500" lnSpcReduction="20000"/>
          </a:bodyPr>
          <a:lstStyle/>
          <a:p>
            <a:r>
              <a:rPr lang="en-US" dirty="0" smtClean="0"/>
              <a:t>. </a:t>
            </a:r>
            <a:r>
              <a:rPr lang="en-US" dirty="0" err="1" smtClean="0"/>
              <a:t>Çocuklar</a:t>
            </a:r>
            <a:r>
              <a:rPr lang="en-US" dirty="0" smtClean="0"/>
              <a:t> </a:t>
            </a:r>
            <a:r>
              <a:rPr lang="en-US" dirty="0" err="1" smtClean="0"/>
              <a:t>arasındaki</a:t>
            </a:r>
            <a:r>
              <a:rPr lang="en-US" dirty="0" smtClean="0"/>
              <a:t> </a:t>
            </a:r>
            <a:r>
              <a:rPr lang="en-US" dirty="0" err="1" smtClean="0"/>
              <a:t>görülen</a:t>
            </a:r>
            <a:r>
              <a:rPr lang="en-US" dirty="0" smtClean="0"/>
              <a:t> en </a:t>
            </a:r>
            <a:r>
              <a:rPr lang="en-US" dirty="0" err="1" smtClean="0"/>
              <a:t>yaygın</a:t>
            </a:r>
            <a:r>
              <a:rPr lang="en-US" dirty="0" smtClean="0"/>
              <a:t> </a:t>
            </a:r>
            <a:r>
              <a:rPr lang="en-US" dirty="0" err="1" smtClean="0"/>
              <a:t>travma</a:t>
            </a:r>
            <a:r>
              <a:rPr lang="en-US" dirty="0" smtClean="0"/>
              <a:t> </a:t>
            </a:r>
            <a:r>
              <a:rPr lang="en-US" dirty="0" err="1" smtClean="0"/>
              <a:t>sonrası</a:t>
            </a:r>
            <a:r>
              <a:rPr lang="en-US" dirty="0" smtClean="0"/>
              <a:t> </a:t>
            </a:r>
            <a:r>
              <a:rPr lang="en-US" dirty="0" err="1" smtClean="0"/>
              <a:t>tepkilerden</a:t>
            </a:r>
            <a:r>
              <a:rPr lang="en-US" dirty="0" smtClean="0"/>
              <a:t> </a:t>
            </a:r>
            <a:r>
              <a:rPr lang="en-US" dirty="0" err="1" smtClean="0"/>
              <a:t>bazıları</a:t>
            </a:r>
            <a:r>
              <a:rPr lang="en-US" dirty="0" smtClean="0"/>
              <a:t> </a:t>
            </a:r>
            <a:r>
              <a:rPr lang="en-US" dirty="0" err="1" smtClean="0"/>
              <a:t>şunlardır</a:t>
            </a:r>
            <a:r>
              <a:rPr lang="en-US" dirty="0" smtClean="0"/>
              <a:t> (</a:t>
            </a:r>
            <a:r>
              <a:rPr lang="en-US" dirty="0" err="1" smtClean="0"/>
              <a:t>Dyregrov</a:t>
            </a:r>
            <a:r>
              <a:rPr lang="en-US" dirty="0" smtClean="0"/>
              <a:t>, 2010):</a:t>
            </a:r>
            <a:endParaRPr lang="tr-TR" dirty="0" smtClean="0"/>
          </a:p>
          <a:p>
            <a:pPr lvl="0"/>
            <a:r>
              <a:rPr lang="en-US" dirty="0" err="1" smtClean="0"/>
              <a:t>Kırılganlık</a:t>
            </a:r>
            <a:r>
              <a:rPr lang="en-US" dirty="0" smtClean="0"/>
              <a:t>, </a:t>
            </a:r>
            <a:r>
              <a:rPr lang="en-US" dirty="0" err="1" smtClean="0"/>
              <a:t>korku</a:t>
            </a:r>
            <a:r>
              <a:rPr lang="en-US" dirty="0" smtClean="0"/>
              <a:t>, </a:t>
            </a:r>
            <a:r>
              <a:rPr lang="en-US" dirty="0" err="1" smtClean="0"/>
              <a:t>kaygı</a:t>
            </a:r>
            <a:endParaRPr lang="tr-TR" dirty="0" smtClean="0"/>
          </a:p>
          <a:p>
            <a:pPr lvl="0"/>
            <a:r>
              <a:rPr lang="en-US" dirty="0" err="1" smtClean="0"/>
              <a:t>İstenmeden</a:t>
            </a:r>
            <a:r>
              <a:rPr lang="en-US" dirty="0" smtClean="0"/>
              <a:t> </a:t>
            </a:r>
            <a:r>
              <a:rPr lang="en-US" dirty="0" err="1" smtClean="0"/>
              <a:t>tekrarlanan</a:t>
            </a:r>
            <a:r>
              <a:rPr lang="en-US" dirty="0" smtClean="0"/>
              <a:t> </a:t>
            </a:r>
            <a:r>
              <a:rPr lang="en-US" dirty="0" err="1" smtClean="0"/>
              <a:t>güçlü</a:t>
            </a:r>
            <a:r>
              <a:rPr lang="en-US" dirty="0" smtClean="0"/>
              <a:t> </a:t>
            </a:r>
            <a:r>
              <a:rPr lang="en-US" dirty="0" err="1" smtClean="0"/>
              <a:t>anılar</a:t>
            </a:r>
            <a:endParaRPr lang="tr-TR" dirty="0" smtClean="0"/>
          </a:p>
          <a:p>
            <a:pPr lvl="0"/>
            <a:r>
              <a:rPr lang="en-US" dirty="0" err="1" smtClean="0"/>
              <a:t>Uyku</a:t>
            </a:r>
            <a:r>
              <a:rPr lang="en-US" dirty="0" smtClean="0"/>
              <a:t> </a:t>
            </a:r>
            <a:r>
              <a:rPr lang="en-US" dirty="0" err="1" smtClean="0"/>
              <a:t>sorunları</a:t>
            </a:r>
            <a:endParaRPr lang="tr-TR" dirty="0" smtClean="0"/>
          </a:p>
          <a:p>
            <a:pPr lvl="0"/>
            <a:r>
              <a:rPr lang="en-US" dirty="0" err="1" smtClean="0"/>
              <a:t>Suçluluk</a:t>
            </a:r>
            <a:r>
              <a:rPr lang="en-US" dirty="0" smtClean="0"/>
              <a:t> </a:t>
            </a:r>
            <a:r>
              <a:rPr lang="en-US" dirty="0" err="1" smtClean="0"/>
              <a:t>duygusu</a:t>
            </a:r>
            <a:r>
              <a:rPr lang="en-US" dirty="0" smtClean="0"/>
              <a:t> </a:t>
            </a:r>
            <a:r>
              <a:rPr lang="en-US" dirty="0" err="1" smtClean="0"/>
              <a:t>ya</a:t>
            </a:r>
            <a:r>
              <a:rPr lang="en-US" dirty="0" smtClean="0"/>
              <a:t> </a:t>
            </a:r>
            <a:r>
              <a:rPr lang="en-US" dirty="0" err="1" smtClean="0"/>
              <a:t>da</a:t>
            </a:r>
            <a:r>
              <a:rPr lang="en-US" dirty="0" smtClean="0"/>
              <a:t> </a:t>
            </a:r>
            <a:r>
              <a:rPr lang="en-US" dirty="0" err="1" smtClean="0"/>
              <a:t>kendini</a:t>
            </a:r>
            <a:r>
              <a:rPr lang="en-US" dirty="0" smtClean="0"/>
              <a:t> </a:t>
            </a:r>
            <a:r>
              <a:rPr lang="en-US" dirty="0" err="1" smtClean="0"/>
              <a:t>suçlama</a:t>
            </a:r>
            <a:endParaRPr lang="tr-TR" dirty="0" smtClean="0"/>
          </a:p>
          <a:p>
            <a:pPr lvl="0"/>
            <a:r>
              <a:rPr lang="en-US" dirty="0" err="1" smtClean="0"/>
              <a:t>Kaçınma</a:t>
            </a:r>
            <a:r>
              <a:rPr lang="en-US" dirty="0" smtClean="0"/>
              <a:t> </a:t>
            </a:r>
            <a:r>
              <a:rPr lang="en-US" dirty="0" err="1" smtClean="0"/>
              <a:t>davranışları</a:t>
            </a:r>
            <a:endParaRPr lang="tr-TR" dirty="0" smtClean="0"/>
          </a:p>
          <a:p>
            <a:pPr lvl="0"/>
            <a:r>
              <a:rPr lang="en-US" dirty="0" err="1" smtClean="0"/>
              <a:t>Konsantrasyon</a:t>
            </a:r>
            <a:r>
              <a:rPr lang="en-US" dirty="0" smtClean="0"/>
              <a:t> </a:t>
            </a:r>
            <a:r>
              <a:rPr lang="en-US" dirty="0" err="1" smtClean="0"/>
              <a:t>güçlükleri</a:t>
            </a:r>
            <a:endParaRPr lang="tr-TR" dirty="0" smtClean="0"/>
          </a:p>
          <a:p>
            <a:pPr lvl="0"/>
            <a:r>
              <a:rPr lang="en-US" dirty="0" err="1" smtClean="0"/>
              <a:t>Öfke</a:t>
            </a:r>
            <a:endParaRPr lang="tr-TR" dirty="0" smtClean="0"/>
          </a:p>
          <a:p>
            <a:pPr lvl="0"/>
            <a:r>
              <a:rPr lang="en-US" dirty="0" err="1" smtClean="0"/>
              <a:t>Üzüntü</a:t>
            </a:r>
            <a:endParaRPr lang="tr-TR" dirty="0" smtClean="0"/>
          </a:p>
          <a:p>
            <a:pPr lvl="0"/>
            <a:r>
              <a:rPr lang="en-US" dirty="0" err="1" smtClean="0"/>
              <a:t>Bedensel</a:t>
            </a:r>
            <a:r>
              <a:rPr lang="en-US" dirty="0" smtClean="0"/>
              <a:t> </a:t>
            </a:r>
            <a:r>
              <a:rPr lang="en-US" dirty="0" err="1" smtClean="0"/>
              <a:t>tepkiler</a:t>
            </a:r>
            <a:endParaRPr lang="tr-TR" dirty="0" smtClean="0"/>
          </a:p>
          <a:p>
            <a:pPr lvl="0"/>
            <a:r>
              <a:rPr lang="en-US" dirty="0" err="1" smtClean="0"/>
              <a:t>Gerileme</a:t>
            </a:r>
            <a:r>
              <a:rPr lang="en-US" dirty="0" smtClean="0"/>
              <a:t> (</a:t>
            </a:r>
            <a:r>
              <a:rPr lang="en-US" dirty="0" err="1" smtClean="0"/>
              <a:t>regresyon</a:t>
            </a:r>
            <a:r>
              <a:rPr lang="en-US" dirty="0" smtClean="0"/>
              <a:t>)</a:t>
            </a:r>
            <a:endParaRPr lang="tr-TR" dirty="0" smtClean="0"/>
          </a:p>
          <a:p>
            <a:pPr lvl="0"/>
            <a:r>
              <a:rPr lang="en-US" dirty="0" err="1" smtClean="0"/>
              <a:t>Olayı</a:t>
            </a:r>
            <a:r>
              <a:rPr lang="en-US" dirty="0" smtClean="0"/>
              <a:t> </a:t>
            </a:r>
            <a:r>
              <a:rPr lang="en-US" dirty="0" err="1" smtClean="0"/>
              <a:t>tekrar</a:t>
            </a:r>
            <a:r>
              <a:rPr lang="en-US" dirty="0" smtClean="0"/>
              <a:t> </a:t>
            </a:r>
            <a:r>
              <a:rPr lang="en-US" dirty="0" err="1" smtClean="0"/>
              <a:t>tekrar</a:t>
            </a:r>
            <a:r>
              <a:rPr lang="en-US" dirty="0" smtClean="0"/>
              <a:t> </a:t>
            </a:r>
            <a:r>
              <a:rPr lang="en-US" dirty="0" err="1" smtClean="0"/>
              <a:t>zihninde</a:t>
            </a:r>
            <a:r>
              <a:rPr lang="en-US" dirty="0" smtClean="0"/>
              <a:t> </a:t>
            </a:r>
            <a:r>
              <a:rPr lang="en-US" dirty="0" err="1" smtClean="0"/>
              <a:t>canlandırma</a:t>
            </a:r>
            <a:endParaRPr lang="tr-TR" dirty="0" smtClean="0"/>
          </a:p>
          <a:p>
            <a:pPr lvl="0"/>
            <a:r>
              <a:rPr lang="en-US" dirty="0" err="1" smtClean="0"/>
              <a:t>Sosyal</a:t>
            </a:r>
            <a:r>
              <a:rPr lang="en-US" dirty="0" smtClean="0"/>
              <a:t> </a:t>
            </a:r>
            <a:r>
              <a:rPr lang="en-US" dirty="0" err="1" smtClean="0"/>
              <a:t>ilişkilerde</a:t>
            </a:r>
            <a:r>
              <a:rPr lang="en-US" dirty="0" smtClean="0"/>
              <a:t> </a:t>
            </a:r>
            <a:r>
              <a:rPr lang="en-US" dirty="0" err="1" smtClean="0"/>
              <a:t>sorun</a:t>
            </a:r>
            <a:r>
              <a:rPr lang="en-US" dirty="0" smtClean="0"/>
              <a:t> </a:t>
            </a:r>
            <a:r>
              <a:rPr lang="en-US" dirty="0" err="1" smtClean="0"/>
              <a:t>yaşama</a:t>
            </a:r>
            <a:endParaRPr lang="tr-TR" dirty="0" smtClean="0"/>
          </a:p>
          <a:p>
            <a:pPr lvl="0"/>
            <a:r>
              <a:rPr lang="en-US" dirty="0" err="1" smtClean="0"/>
              <a:t>Anlam</a:t>
            </a:r>
            <a:r>
              <a:rPr lang="en-US" dirty="0" smtClean="0"/>
              <a:t> </a:t>
            </a:r>
            <a:r>
              <a:rPr lang="en-US" dirty="0" err="1" smtClean="0"/>
              <a:t>ve</a:t>
            </a:r>
            <a:r>
              <a:rPr lang="en-US" dirty="0" smtClean="0"/>
              <a:t> </a:t>
            </a:r>
            <a:r>
              <a:rPr lang="en-US" dirty="0" err="1" smtClean="0"/>
              <a:t>değerlerde</a:t>
            </a:r>
            <a:r>
              <a:rPr lang="en-US" dirty="0" smtClean="0"/>
              <a:t> </a:t>
            </a:r>
            <a:r>
              <a:rPr lang="en-US" dirty="0" err="1" smtClean="0"/>
              <a:t>değişim</a:t>
            </a:r>
            <a:endParaRPr lang="tr-TR" dirty="0" smtClean="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792088"/>
          </a:xfrm>
        </p:spPr>
        <p:txBody>
          <a:bodyPr>
            <a:normAutofit/>
          </a:bodyPr>
          <a:lstStyle/>
          <a:p>
            <a:pPr algn="ctr"/>
            <a:r>
              <a:rPr lang="en-US" sz="3600" dirty="0" err="1" smtClean="0"/>
              <a:t>Travmanın</a:t>
            </a:r>
            <a:r>
              <a:rPr lang="en-US" sz="3600" dirty="0" smtClean="0"/>
              <a:t> </a:t>
            </a:r>
            <a:r>
              <a:rPr lang="en-US" sz="3600" dirty="0" err="1" smtClean="0"/>
              <a:t>Uzun</a:t>
            </a:r>
            <a:r>
              <a:rPr lang="en-US" sz="3600" dirty="0" smtClean="0"/>
              <a:t> </a:t>
            </a:r>
            <a:r>
              <a:rPr lang="en-US" sz="3600" dirty="0" err="1" smtClean="0"/>
              <a:t>Dönem</a:t>
            </a:r>
            <a:r>
              <a:rPr lang="en-US" sz="3600" dirty="0" smtClean="0"/>
              <a:t> </a:t>
            </a:r>
            <a:r>
              <a:rPr lang="en-US" sz="3600" dirty="0" err="1" smtClean="0"/>
              <a:t>Etkileri</a:t>
            </a:r>
            <a:endParaRPr lang="tr-TR" sz="3600" dirty="0"/>
          </a:p>
        </p:txBody>
      </p:sp>
      <p:sp>
        <p:nvSpPr>
          <p:cNvPr id="3" name="2 İçerik Yer Tutucusu"/>
          <p:cNvSpPr>
            <a:spLocks noGrp="1"/>
          </p:cNvSpPr>
          <p:nvPr>
            <p:ph idx="1"/>
          </p:nvPr>
        </p:nvSpPr>
        <p:spPr>
          <a:xfrm>
            <a:off x="457200" y="1484784"/>
            <a:ext cx="8229600" cy="4896544"/>
          </a:xfrm>
        </p:spPr>
        <p:txBody>
          <a:bodyPr>
            <a:normAutofit/>
          </a:bodyPr>
          <a:lstStyle/>
          <a:p>
            <a:r>
              <a:rPr lang="tr-TR" sz="2200" dirty="0" smtClean="0"/>
              <a:t>Çocuklarda çok çeşitli uzun dönemli etkileri olabilir ancak genel başlıklar aşağıdaki gibidir :</a:t>
            </a:r>
          </a:p>
          <a:p>
            <a:pPr lvl="0"/>
            <a:r>
              <a:rPr lang="en-US" sz="2400" dirty="0" err="1" smtClean="0"/>
              <a:t>Kişilik</a:t>
            </a:r>
            <a:r>
              <a:rPr lang="en-US" sz="2400" dirty="0" smtClean="0"/>
              <a:t> </a:t>
            </a:r>
            <a:r>
              <a:rPr lang="en-US" sz="2400" dirty="0" err="1" smtClean="0"/>
              <a:t>ve</a:t>
            </a:r>
            <a:r>
              <a:rPr lang="en-US" sz="2400" dirty="0" smtClean="0"/>
              <a:t> </a:t>
            </a:r>
            <a:r>
              <a:rPr lang="en-US" sz="2400" dirty="0" err="1" smtClean="0"/>
              <a:t>karakter</a:t>
            </a:r>
            <a:r>
              <a:rPr lang="en-US" sz="2400" dirty="0" smtClean="0"/>
              <a:t> </a:t>
            </a:r>
            <a:r>
              <a:rPr lang="en-US" sz="2400" dirty="0" err="1" smtClean="0"/>
              <a:t>gelişimi</a:t>
            </a:r>
            <a:endParaRPr lang="tr-TR" sz="2400" dirty="0" smtClean="0"/>
          </a:p>
          <a:p>
            <a:pPr lvl="0"/>
            <a:r>
              <a:rPr lang="en-US" sz="2400" dirty="0" err="1" smtClean="0"/>
              <a:t>Dünya</a:t>
            </a:r>
            <a:r>
              <a:rPr lang="en-US" sz="2400" dirty="0" smtClean="0"/>
              <a:t> </a:t>
            </a:r>
            <a:r>
              <a:rPr lang="en-US" sz="2400" dirty="0" err="1" smtClean="0"/>
              <a:t>ve</a:t>
            </a:r>
            <a:r>
              <a:rPr lang="en-US" sz="2400" dirty="0" smtClean="0"/>
              <a:t> </a:t>
            </a:r>
            <a:r>
              <a:rPr lang="en-US" sz="2400" dirty="0" err="1" smtClean="0"/>
              <a:t>kendisine</a:t>
            </a:r>
            <a:r>
              <a:rPr lang="en-US" sz="2400" dirty="0" smtClean="0"/>
              <a:t> </a:t>
            </a:r>
            <a:r>
              <a:rPr lang="en-US" sz="2400" dirty="0" err="1" smtClean="0"/>
              <a:t>ilişkin</a:t>
            </a:r>
            <a:r>
              <a:rPr lang="en-US" sz="2400" dirty="0" smtClean="0"/>
              <a:t> </a:t>
            </a:r>
            <a:r>
              <a:rPr lang="en-US" sz="2400" dirty="0" err="1" smtClean="0"/>
              <a:t>kötümserlik</a:t>
            </a:r>
            <a:endParaRPr lang="tr-TR" sz="2400" dirty="0" smtClean="0"/>
          </a:p>
          <a:p>
            <a:pPr lvl="0"/>
            <a:r>
              <a:rPr lang="en-US" sz="2400" dirty="0" err="1" smtClean="0"/>
              <a:t>Gelecekte</a:t>
            </a:r>
            <a:r>
              <a:rPr lang="en-US" sz="2400" dirty="0" smtClean="0"/>
              <a:t> </a:t>
            </a:r>
            <a:r>
              <a:rPr lang="en-US" sz="2400" dirty="0" err="1" smtClean="0"/>
              <a:t>benzer</a:t>
            </a:r>
            <a:r>
              <a:rPr lang="en-US" sz="2400" dirty="0" smtClean="0"/>
              <a:t> </a:t>
            </a:r>
            <a:r>
              <a:rPr lang="en-US" sz="2400" dirty="0" err="1" smtClean="0"/>
              <a:t>olayların</a:t>
            </a:r>
            <a:r>
              <a:rPr lang="en-US" sz="2400" dirty="0" smtClean="0"/>
              <a:t> </a:t>
            </a:r>
            <a:r>
              <a:rPr lang="en-US" sz="2400" dirty="0" err="1" smtClean="0"/>
              <a:t>tekrar</a:t>
            </a:r>
            <a:r>
              <a:rPr lang="en-US" sz="2400" dirty="0" smtClean="0"/>
              <a:t> </a:t>
            </a:r>
            <a:r>
              <a:rPr lang="en-US" sz="2400" dirty="0" err="1" smtClean="0"/>
              <a:t>başına</a:t>
            </a:r>
            <a:r>
              <a:rPr lang="en-US" sz="2400" dirty="0" smtClean="0"/>
              <a:t> </a:t>
            </a:r>
            <a:r>
              <a:rPr lang="en-US" sz="2400" dirty="0" err="1" smtClean="0"/>
              <a:t>gelebileceğine</a:t>
            </a:r>
            <a:r>
              <a:rPr lang="en-US" sz="2400" dirty="0" smtClean="0"/>
              <a:t> </a:t>
            </a:r>
            <a:r>
              <a:rPr lang="en-US" sz="2400" dirty="0" err="1" smtClean="0"/>
              <a:t>ilişkin</a:t>
            </a:r>
            <a:r>
              <a:rPr lang="en-US" sz="2400" dirty="0" smtClean="0"/>
              <a:t> </a:t>
            </a:r>
            <a:r>
              <a:rPr lang="en-US" sz="2400" dirty="0" err="1" smtClean="0"/>
              <a:t>karamsarlık</a:t>
            </a:r>
            <a:endParaRPr lang="tr-TR" sz="2400" dirty="0" smtClean="0"/>
          </a:p>
          <a:p>
            <a:pPr lvl="0"/>
            <a:r>
              <a:rPr lang="en-US" sz="2400" dirty="0" err="1" smtClean="0"/>
              <a:t>Diğer</a:t>
            </a:r>
            <a:r>
              <a:rPr lang="en-US" sz="2400" dirty="0" smtClean="0"/>
              <a:t> </a:t>
            </a:r>
            <a:r>
              <a:rPr lang="en-US" sz="2400" dirty="0" err="1" smtClean="0"/>
              <a:t>insanlarla</a:t>
            </a:r>
            <a:r>
              <a:rPr lang="en-US" sz="2400" dirty="0" smtClean="0"/>
              <a:t> </a:t>
            </a:r>
            <a:r>
              <a:rPr lang="en-US" sz="2400" dirty="0" err="1" smtClean="0"/>
              <a:t>ilişkilerde</a:t>
            </a:r>
            <a:r>
              <a:rPr lang="en-US" sz="2400" dirty="0" smtClean="0"/>
              <a:t> </a:t>
            </a:r>
            <a:r>
              <a:rPr lang="en-US" sz="2400" dirty="0" err="1" smtClean="0"/>
              <a:t>sorunlar</a:t>
            </a:r>
            <a:endParaRPr lang="tr-TR" sz="2400" dirty="0" smtClean="0"/>
          </a:p>
          <a:p>
            <a:pPr lvl="0"/>
            <a:r>
              <a:rPr lang="en-US" sz="2400" dirty="0" err="1" smtClean="0"/>
              <a:t>Ahlaki</a:t>
            </a:r>
            <a:r>
              <a:rPr lang="en-US" sz="2400" dirty="0" smtClean="0"/>
              <a:t> </a:t>
            </a:r>
            <a:r>
              <a:rPr lang="en-US" sz="2400" dirty="0" err="1" smtClean="0"/>
              <a:t>gelişimde</a:t>
            </a:r>
            <a:r>
              <a:rPr lang="en-US" sz="2400" dirty="0" smtClean="0"/>
              <a:t> </a:t>
            </a:r>
            <a:r>
              <a:rPr lang="en-US" sz="2400" dirty="0" err="1" smtClean="0"/>
              <a:t>sorunlar</a:t>
            </a:r>
            <a:endParaRPr lang="tr-TR" sz="2400" dirty="0" smtClean="0"/>
          </a:p>
          <a:p>
            <a:pPr lvl="0"/>
            <a:r>
              <a:rPr lang="en-US" sz="2400" dirty="0" err="1" smtClean="0"/>
              <a:t>Biyolojik</a:t>
            </a:r>
            <a:r>
              <a:rPr lang="en-US" sz="2400" dirty="0" smtClean="0"/>
              <a:t> </a:t>
            </a:r>
            <a:r>
              <a:rPr lang="en-US" sz="2400" dirty="0" err="1" smtClean="0"/>
              <a:t>gelişimde</a:t>
            </a:r>
            <a:r>
              <a:rPr lang="en-US" sz="2400" dirty="0" smtClean="0"/>
              <a:t> </a:t>
            </a:r>
            <a:r>
              <a:rPr lang="en-US" sz="2400" dirty="0" err="1" smtClean="0"/>
              <a:t>sorunlar</a:t>
            </a:r>
            <a:endParaRPr lang="tr-TR" sz="2400" dirty="0" smtClean="0"/>
          </a:p>
          <a:p>
            <a:endParaRPr lang="tr-TR"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36680"/>
          </a:xfrm>
        </p:spPr>
        <p:txBody>
          <a:bodyPr>
            <a:normAutofit/>
          </a:bodyPr>
          <a:lstStyle/>
          <a:p>
            <a:pPr algn="ctr"/>
            <a:r>
              <a:rPr lang="en-US" sz="3600" dirty="0" err="1" smtClean="0"/>
              <a:t>Travmanın</a:t>
            </a:r>
            <a:r>
              <a:rPr lang="en-US" sz="3600" dirty="0" smtClean="0"/>
              <a:t> </a:t>
            </a:r>
            <a:r>
              <a:rPr lang="en-US" sz="3600" dirty="0" err="1" smtClean="0"/>
              <a:t>Uzun</a:t>
            </a:r>
            <a:r>
              <a:rPr lang="en-US" sz="3600" dirty="0" smtClean="0"/>
              <a:t> </a:t>
            </a:r>
            <a:r>
              <a:rPr lang="en-US" sz="3600" dirty="0" err="1" smtClean="0"/>
              <a:t>Dönem</a:t>
            </a:r>
            <a:r>
              <a:rPr lang="en-US" sz="3600" dirty="0" smtClean="0"/>
              <a:t> </a:t>
            </a:r>
            <a:r>
              <a:rPr lang="en-US" sz="3600" dirty="0" err="1" smtClean="0"/>
              <a:t>Etkileri</a:t>
            </a:r>
            <a:endParaRPr lang="tr-TR" sz="3600" dirty="0"/>
          </a:p>
        </p:txBody>
      </p:sp>
      <p:sp>
        <p:nvSpPr>
          <p:cNvPr id="3" name="2 İçerik Yer Tutucusu"/>
          <p:cNvSpPr>
            <a:spLocks noGrp="1"/>
          </p:cNvSpPr>
          <p:nvPr>
            <p:ph idx="1"/>
          </p:nvPr>
        </p:nvSpPr>
        <p:spPr>
          <a:xfrm>
            <a:off x="457200" y="1988840"/>
            <a:ext cx="8229600" cy="4392488"/>
          </a:xfrm>
        </p:spPr>
        <p:txBody>
          <a:bodyPr>
            <a:normAutofit/>
          </a:bodyPr>
          <a:lstStyle/>
          <a:p>
            <a:pPr lvl="1"/>
            <a:r>
              <a:rPr lang="en-US" dirty="0" err="1" smtClean="0"/>
              <a:t>Duyguların</a:t>
            </a:r>
            <a:r>
              <a:rPr lang="en-US" dirty="0" smtClean="0"/>
              <a:t> </a:t>
            </a:r>
            <a:r>
              <a:rPr lang="en-US" dirty="0" err="1" smtClean="0"/>
              <a:t>düzenlenmesinde</a:t>
            </a:r>
            <a:r>
              <a:rPr lang="en-US" dirty="0" smtClean="0"/>
              <a:t> </a:t>
            </a:r>
            <a:r>
              <a:rPr lang="en-US" dirty="0" err="1" smtClean="0"/>
              <a:t>yaşanan</a:t>
            </a:r>
            <a:r>
              <a:rPr lang="en-US" dirty="0" smtClean="0"/>
              <a:t> </a:t>
            </a:r>
            <a:r>
              <a:rPr lang="en-US" dirty="0" err="1" smtClean="0"/>
              <a:t>sorunlar</a:t>
            </a:r>
            <a:endParaRPr lang="tr-TR" sz="3200" dirty="0" smtClean="0"/>
          </a:p>
          <a:p>
            <a:pPr lvl="1"/>
            <a:r>
              <a:rPr lang="en-US" dirty="0" err="1" smtClean="0"/>
              <a:t>Olumsuz</a:t>
            </a:r>
            <a:r>
              <a:rPr lang="en-US" dirty="0" smtClean="0"/>
              <a:t> </a:t>
            </a:r>
            <a:r>
              <a:rPr lang="en-US" dirty="0" err="1" smtClean="0"/>
              <a:t>benlik</a:t>
            </a:r>
            <a:r>
              <a:rPr lang="en-US" dirty="0" smtClean="0"/>
              <a:t> </a:t>
            </a:r>
            <a:r>
              <a:rPr lang="en-US" dirty="0" err="1" smtClean="0"/>
              <a:t>algısı</a:t>
            </a:r>
            <a:r>
              <a:rPr lang="en-US" dirty="0" smtClean="0"/>
              <a:t>, </a:t>
            </a:r>
            <a:r>
              <a:rPr lang="en-US" dirty="0" err="1" smtClean="0"/>
              <a:t>öz-güven</a:t>
            </a:r>
            <a:r>
              <a:rPr lang="en-US" dirty="0" smtClean="0"/>
              <a:t> </a:t>
            </a:r>
            <a:r>
              <a:rPr lang="en-US" dirty="0" err="1" smtClean="0"/>
              <a:t>yetersizliği</a:t>
            </a:r>
            <a:endParaRPr lang="tr-TR" sz="3200" dirty="0" smtClean="0"/>
          </a:p>
          <a:p>
            <a:pPr lvl="1"/>
            <a:r>
              <a:rPr lang="en-US" dirty="0" err="1" smtClean="0"/>
              <a:t>Baş</a:t>
            </a:r>
            <a:r>
              <a:rPr lang="en-US" dirty="0" smtClean="0"/>
              <a:t> </a:t>
            </a:r>
            <a:r>
              <a:rPr lang="en-US" dirty="0" err="1" smtClean="0"/>
              <a:t>etme</a:t>
            </a:r>
            <a:r>
              <a:rPr lang="en-US" dirty="0" smtClean="0"/>
              <a:t> </a:t>
            </a:r>
            <a:r>
              <a:rPr lang="en-US" dirty="0" err="1" smtClean="0"/>
              <a:t>becerilerinde</a:t>
            </a:r>
            <a:r>
              <a:rPr lang="en-US" dirty="0" smtClean="0"/>
              <a:t> </a:t>
            </a:r>
            <a:r>
              <a:rPr lang="en-US" dirty="0" err="1" smtClean="0"/>
              <a:t>gerileme</a:t>
            </a:r>
            <a:endParaRPr lang="tr-TR" sz="3200" dirty="0" smtClean="0"/>
          </a:p>
          <a:p>
            <a:pPr lvl="1"/>
            <a:r>
              <a:rPr lang="en-US" dirty="0" err="1" smtClean="0"/>
              <a:t>Öğrenme</a:t>
            </a:r>
            <a:r>
              <a:rPr lang="en-US" dirty="0" smtClean="0"/>
              <a:t> </a:t>
            </a:r>
            <a:r>
              <a:rPr lang="en-US" dirty="0" err="1" smtClean="0"/>
              <a:t>potansiyelinde</a:t>
            </a:r>
            <a:r>
              <a:rPr lang="en-US" dirty="0" smtClean="0"/>
              <a:t> </a:t>
            </a:r>
            <a:r>
              <a:rPr lang="en-US" dirty="0" err="1" smtClean="0"/>
              <a:t>düşüş</a:t>
            </a:r>
            <a:endParaRPr lang="tr-TR" sz="3200" dirty="0" smtClean="0"/>
          </a:p>
          <a:p>
            <a:pPr lvl="1"/>
            <a:r>
              <a:rPr lang="en-US" dirty="0" err="1" smtClean="0"/>
              <a:t>Meslek</a:t>
            </a:r>
            <a:r>
              <a:rPr lang="en-US" dirty="0" smtClean="0"/>
              <a:t> </a:t>
            </a:r>
            <a:r>
              <a:rPr lang="en-US" dirty="0" err="1" smtClean="0"/>
              <a:t>seçimi</a:t>
            </a:r>
            <a:r>
              <a:rPr lang="en-US" dirty="0" smtClean="0"/>
              <a:t> </a:t>
            </a:r>
            <a:r>
              <a:rPr lang="en-US" dirty="0" err="1" smtClean="0"/>
              <a:t>ve</a:t>
            </a:r>
            <a:r>
              <a:rPr lang="en-US" dirty="0" smtClean="0"/>
              <a:t> </a:t>
            </a:r>
            <a:r>
              <a:rPr lang="en-US" dirty="0" err="1" smtClean="0"/>
              <a:t>mesleki</a:t>
            </a:r>
            <a:r>
              <a:rPr lang="en-US" dirty="0" smtClean="0"/>
              <a:t> </a:t>
            </a:r>
            <a:r>
              <a:rPr lang="en-US" dirty="0" err="1" smtClean="0"/>
              <a:t>görevleri</a:t>
            </a:r>
            <a:r>
              <a:rPr lang="en-US" dirty="0" smtClean="0"/>
              <a:t> </a:t>
            </a:r>
            <a:r>
              <a:rPr lang="en-US" dirty="0" err="1" smtClean="0"/>
              <a:t>yerine</a:t>
            </a:r>
            <a:r>
              <a:rPr lang="en-US" dirty="0" smtClean="0"/>
              <a:t> </a:t>
            </a:r>
            <a:r>
              <a:rPr lang="en-US" dirty="0" err="1" smtClean="0"/>
              <a:t>getirmede</a:t>
            </a:r>
            <a:r>
              <a:rPr lang="en-US" dirty="0" smtClean="0"/>
              <a:t> </a:t>
            </a:r>
            <a:r>
              <a:rPr lang="en-US" dirty="0" err="1" smtClean="0"/>
              <a:t>sorunlar</a:t>
            </a:r>
            <a:endParaRPr lang="tr-TR" sz="3200" dirty="0" smtClean="0"/>
          </a:p>
          <a:p>
            <a:endParaRPr lang="tr-TR"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36680"/>
          </a:xfrm>
        </p:spPr>
        <p:txBody>
          <a:bodyPr>
            <a:normAutofit/>
          </a:bodyPr>
          <a:lstStyle/>
          <a:p>
            <a:pPr algn="ctr"/>
            <a:r>
              <a:rPr lang="en-US" sz="3600" dirty="0" err="1" smtClean="0"/>
              <a:t>Travmatik</a:t>
            </a:r>
            <a:r>
              <a:rPr lang="en-US" sz="3600" dirty="0" smtClean="0"/>
              <a:t> </a:t>
            </a:r>
            <a:r>
              <a:rPr lang="en-US" sz="3600" dirty="0" err="1" smtClean="0"/>
              <a:t>Hatırlatıcılar</a:t>
            </a:r>
            <a:endParaRPr lang="tr-TR" sz="3600" dirty="0"/>
          </a:p>
        </p:txBody>
      </p:sp>
      <p:sp>
        <p:nvSpPr>
          <p:cNvPr id="3" name="2 İçerik Yer Tutucusu"/>
          <p:cNvSpPr>
            <a:spLocks noGrp="1"/>
          </p:cNvSpPr>
          <p:nvPr>
            <p:ph idx="1"/>
          </p:nvPr>
        </p:nvSpPr>
        <p:spPr>
          <a:xfrm>
            <a:off x="457200" y="1484784"/>
            <a:ext cx="8229600" cy="4896544"/>
          </a:xfrm>
        </p:spPr>
        <p:txBody>
          <a:bodyPr>
            <a:normAutofit fontScale="85000" lnSpcReduction="10000"/>
          </a:bodyPr>
          <a:lstStyle/>
          <a:p>
            <a:r>
              <a:rPr lang="tr-TR" sz="2200" dirty="0" smtClean="0"/>
              <a:t>Çocuğun travma anına geri dönmesine neden olan, </a:t>
            </a:r>
            <a:r>
              <a:rPr lang="tr-TR" sz="2200" dirty="0" err="1" smtClean="0"/>
              <a:t>travmatik</a:t>
            </a:r>
            <a:r>
              <a:rPr lang="tr-TR" sz="2200" dirty="0" smtClean="0"/>
              <a:t> olaya benzeyen çağrıştıran hatırlatıcılardır. Bunlar :</a:t>
            </a:r>
          </a:p>
          <a:p>
            <a:r>
              <a:rPr lang="en-US" sz="2800" dirty="0" err="1" smtClean="0"/>
              <a:t>Dışsal</a:t>
            </a:r>
            <a:r>
              <a:rPr lang="en-US" sz="2800" dirty="0" smtClean="0"/>
              <a:t> </a:t>
            </a:r>
            <a:r>
              <a:rPr lang="en-US" sz="2800" dirty="0" err="1" smtClean="0"/>
              <a:t>Hatırlatıcılar</a:t>
            </a:r>
            <a:endParaRPr lang="tr-TR" sz="2800" dirty="0" smtClean="0"/>
          </a:p>
          <a:p>
            <a:pPr lvl="1"/>
            <a:r>
              <a:rPr lang="en-US" dirty="0" err="1" smtClean="0"/>
              <a:t>Olaya</a:t>
            </a:r>
            <a:r>
              <a:rPr lang="en-US" dirty="0" smtClean="0"/>
              <a:t> </a:t>
            </a:r>
            <a:r>
              <a:rPr lang="en-US" dirty="0" err="1" smtClean="0"/>
              <a:t>eşlik</a:t>
            </a:r>
            <a:r>
              <a:rPr lang="en-US" dirty="0" smtClean="0"/>
              <a:t> </a:t>
            </a:r>
            <a:r>
              <a:rPr lang="en-US" dirty="0" err="1" smtClean="0"/>
              <a:t>eden</a:t>
            </a:r>
            <a:r>
              <a:rPr lang="en-US" dirty="0" smtClean="0"/>
              <a:t> </a:t>
            </a:r>
            <a:r>
              <a:rPr lang="en-US" dirty="0" err="1" smtClean="0"/>
              <a:t>uyaranlar</a:t>
            </a:r>
            <a:r>
              <a:rPr lang="en-US" dirty="0" smtClean="0"/>
              <a:t> (</a:t>
            </a:r>
            <a:r>
              <a:rPr lang="en-US" dirty="0" err="1" smtClean="0"/>
              <a:t>görsel</a:t>
            </a:r>
            <a:r>
              <a:rPr lang="en-US" dirty="0" smtClean="0"/>
              <a:t>, </a:t>
            </a:r>
            <a:r>
              <a:rPr lang="en-US" dirty="0" err="1" smtClean="0"/>
              <a:t>işitsel</a:t>
            </a:r>
            <a:r>
              <a:rPr lang="en-US" dirty="0" smtClean="0"/>
              <a:t>, </a:t>
            </a:r>
            <a:r>
              <a:rPr lang="en-US" dirty="0" err="1" smtClean="0"/>
              <a:t>koku</a:t>
            </a:r>
            <a:r>
              <a:rPr lang="en-US" dirty="0" smtClean="0"/>
              <a:t>, </a:t>
            </a:r>
            <a:r>
              <a:rPr lang="en-US" dirty="0" err="1" smtClean="0"/>
              <a:t>dokunma</a:t>
            </a:r>
            <a:r>
              <a:rPr lang="en-US" dirty="0" smtClean="0"/>
              <a:t>, tat)</a:t>
            </a:r>
            <a:endParaRPr lang="tr-TR" sz="3200" dirty="0" smtClean="0"/>
          </a:p>
          <a:p>
            <a:pPr lvl="1"/>
            <a:r>
              <a:rPr lang="en-US" dirty="0" err="1" smtClean="0"/>
              <a:t>Sembolik</a:t>
            </a:r>
            <a:r>
              <a:rPr lang="en-US" dirty="0" smtClean="0"/>
              <a:t> </a:t>
            </a:r>
            <a:r>
              <a:rPr lang="en-US" dirty="0" err="1" smtClean="0"/>
              <a:t>uyaranlar</a:t>
            </a:r>
            <a:endParaRPr lang="tr-TR" sz="3200" dirty="0" smtClean="0"/>
          </a:p>
          <a:p>
            <a:pPr lvl="1"/>
            <a:r>
              <a:rPr lang="en-US" dirty="0" err="1" smtClean="0"/>
              <a:t>Olayla</a:t>
            </a:r>
            <a:r>
              <a:rPr lang="en-US" dirty="0" smtClean="0"/>
              <a:t> </a:t>
            </a:r>
            <a:r>
              <a:rPr lang="en-US" dirty="0" err="1" smtClean="0"/>
              <a:t>ilgili</a:t>
            </a:r>
            <a:r>
              <a:rPr lang="en-US" dirty="0" smtClean="0"/>
              <a:t> </a:t>
            </a:r>
            <a:r>
              <a:rPr lang="en-US" dirty="0" err="1" smtClean="0"/>
              <a:t>sohbetler</a:t>
            </a:r>
            <a:endParaRPr lang="tr-TR" sz="3200" dirty="0" smtClean="0"/>
          </a:p>
          <a:p>
            <a:pPr lvl="1"/>
            <a:r>
              <a:rPr lang="en-US" dirty="0" err="1" smtClean="0"/>
              <a:t>Döngüsel</a:t>
            </a:r>
            <a:r>
              <a:rPr lang="en-US" dirty="0" smtClean="0"/>
              <a:t> </a:t>
            </a:r>
            <a:r>
              <a:rPr lang="en-US" dirty="0" err="1" smtClean="0"/>
              <a:t>hatırlatıcılar</a:t>
            </a:r>
            <a:r>
              <a:rPr lang="en-US" dirty="0" smtClean="0"/>
              <a:t> - </a:t>
            </a:r>
            <a:r>
              <a:rPr lang="en-US" dirty="0" err="1" smtClean="0"/>
              <a:t>önemli</a:t>
            </a:r>
            <a:r>
              <a:rPr lang="en-US" dirty="0" smtClean="0"/>
              <a:t> </a:t>
            </a:r>
            <a:r>
              <a:rPr lang="en-US" dirty="0" err="1" smtClean="0"/>
              <a:t>günler</a:t>
            </a:r>
            <a:r>
              <a:rPr lang="en-US" dirty="0" smtClean="0"/>
              <a:t>, </a:t>
            </a:r>
            <a:r>
              <a:rPr lang="en-US" dirty="0" err="1" smtClean="0"/>
              <a:t>tatiller</a:t>
            </a:r>
            <a:r>
              <a:rPr lang="en-US" dirty="0" smtClean="0"/>
              <a:t>, </a:t>
            </a:r>
            <a:r>
              <a:rPr lang="en-US" dirty="0" err="1" smtClean="0"/>
              <a:t>sezonluk</a:t>
            </a:r>
            <a:r>
              <a:rPr lang="en-US" dirty="0" smtClean="0"/>
              <a:t> </a:t>
            </a:r>
            <a:r>
              <a:rPr lang="en-US" dirty="0" err="1" smtClean="0"/>
              <a:t>durumlar</a:t>
            </a:r>
            <a:endParaRPr lang="tr-TR" sz="3200" dirty="0" smtClean="0"/>
          </a:p>
          <a:p>
            <a:pPr lvl="1"/>
            <a:r>
              <a:rPr lang="en-US" dirty="0" err="1" smtClean="0"/>
              <a:t>Yeni</a:t>
            </a:r>
            <a:r>
              <a:rPr lang="en-US" dirty="0" smtClean="0"/>
              <a:t> </a:t>
            </a:r>
            <a:r>
              <a:rPr lang="en-US" dirty="0" err="1" smtClean="0"/>
              <a:t>kriz</a:t>
            </a:r>
            <a:r>
              <a:rPr lang="en-US" dirty="0" smtClean="0"/>
              <a:t> </a:t>
            </a:r>
            <a:r>
              <a:rPr lang="en-US" dirty="0" err="1" smtClean="0"/>
              <a:t>durumları</a:t>
            </a:r>
            <a:endParaRPr lang="tr-TR" sz="3200" dirty="0" smtClean="0"/>
          </a:p>
          <a:p>
            <a:r>
              <a:rPr lang="en-US" sz="2800" dirty="0" err="1" smtClean="0"/>
              <a:t>İçsel</a:t>
            </a:r>
            <a:r>
              <a:rPr lang="en-US" sz="2800" dirty="0" smtClean="0"/>
              <a:t> </a:t>
            </a:r>
            <a:r>
              <a:rPr lang="en-US" sz="2800" dirty="0" err="1" smtClean="0"/>
              <a:t>Hatırlatıcılar</a:t>
            </a:r>
            <a:endParaRPr lang="tr-TR" sz="2800" dirty="0" smtClean="0"/>
          </a:p>
          <a:p>
            <a:pPr lvl="1"/>
            <a:r>
              <a:rPr lang="en-US" dirty="0" err="1" smtClean="0"/>
              <a:t>Tekrarlanan</a:t>
            </a:r>
            <a:r>
              <a:rPr lang="en-US" dirty="0" smtClean="0"/>
              <a:t> </a:t>
            </a:r>
            <a:r>
              <a:rPr lang="en-US" dirty="0" err="1" smtClean="0"/>
              <a:t>düşünceler</a:t>
            </a:r>
            <a:endParaRPr lang="tr-TR" sz="3200" dirty="0" smtClean="0"/>
          </a:p>
          <a:p>
            <a:pPr lvl="1"/>
            <a:r>
              <a:rPr lang="en-US" dirty="0" err="1" smtClean="0"/>
              <a:t>Davetsiz</a:t>
            </a:r>
            <a:r>
              <a:rPr lang="en-US" dirty="0" smtClean="0"/>
              <a:t> </a:t>
            </a:r>
            <a:r>
              <a:rPr lang="en-US" dirty="0" err="1" smtClean="0"/>
              <a:t>anılar</a:t>
            </a:r>
            <a:endParaRPr lang="tr-TR" sz="3200" dirty="0" smtClean="0"/>
          </a:p>
          <a:p>
            <a:pPr lvl="1"/>
            <a:r>
              <a:rPr lang="en-US" dirty="0" err="1" smtClean="0"/>
              <a:t>Tekrarlayan</a:t>
            </a:r>
            <a:r>
              <a:rPr lang="en-US" dirty="0" smtClean="0"/>
              <a:t> </a:t>
            </a:r>
            <a:r>
              <a:rPr lang="en-US" dirty="0" err="1" smtClean="0"/>
              <a:t>fanteziler</a:t>
            </a:r>
            <a:endParaRPr lang="tr-TR" sz="3200" dirty="0" smtClean="0"/>
          </a:p>
          <a:p>
            <a:pPr lvl="1"/>
            <a:r>
              <a:rPr lang="en-US" dirty="0" err="1" smtClean="0"/>
              <a:t>Bedensel</a:t>
            </a:r>
            <a:r>
              <a:rPr lang="en-US" dirty="0" smtClean="0"/>
              <a:t> </a:t>
            </a:r>
            <a:r>
              <a:rPr lang="en-US" dirty="0" err="1" smtClean="0"/>
              <a:t>duyumlar</a:t>
            </a:r>
            <a:r>
              <a:rPr lang="en-US" dirty="0" smtClean="0"/>
              <a:t>, </a:t>
            </a:r>
            <a:r>
              <a:rPr lang="en-US" dirty="0" err="1" smtClean="0"/>
              <a:t>beden</a:t>
            </a:r>
            <a:r>
              <a:rPr lang="en-US" dirty="0" smtClean="0"/>
              <a:t> </a:t>
            </a:r>
            <a:r>
              <a:rPr lang="en-US" dirty="0" err="1" smtClean="0"/>
              <a:t>pozisyonları</a:t>
            </a:r>
            <a:endParaRPr lang="tr-TR" sz="3200" dirty="0" smtClean="0"/>
          </a:p>
          <a:p>
            <a:endParaRPr lang="tr-TR" sz="2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327</TotalTime>
  <Words>2520</Words>
  <Application>Microsoft Office PowerPoint</Application>
  <PresentationFormat>Ekran Gösterisi (4:3)</PresentationFormat>
  <Paragraphs>229</Paragraphs>
  <Slides>50</Slides>
  <Notes>0</Notes>
  <HiddenSlides>0</HiddenSlides>
  <MMClips>0</MMClips>
  <ScaleCrop>false</ScaleCrop>
  <HeadingPairs>
    <vt:vector size="4" baseType="variant">
      <vt:variant>
        <vt:lpstr>Tema</vt:lpstr>
      </vt:variant>
      <vt:variant>
        <vt:i4>1</vt:i4>
      </vt:variant>
      <vt:variant>
        <vt:lpstr>Slayt Başlıkları</vt:lpstr>
      </vt:variant>
      <vt:variant>
        <vt:i4>50</vt:i4>
      </vt:variant>
    </vt:vector>
  </HeadingPairs>
  <TitlesOfParts>
    <vt:vector size="51" baseType="lpstr">
      <vt:lpstr>Akış</vt:lpstr>
      <vt:lpstr>PSİKOSOSYAL DESTEK PROGRAMI</vt:lpstr>
      <vt:lpstr>TRAVMA NEDİR?</vt:lpstr>
      <vt:lpstr>TRAVMA TÜRLERİ</vt:lpstr>
      <vt:lpstr>Travmaya Verilen Tepkiler</vt:lpstr>
      <vt:lpstr>Travmatik Olay Anında Verilen Tepkiler</vt:lpstr>
      <vt:lpstr>Travmatik Olay Sonrası Tepkiler</vt:lpstr>
      <vt:lpstr>Travmanın Uzun Dönem Etkileri</vt:lpstr>
      <vt:lpstr>Travmanın Uzun Dönem Etkileri</vt:lpstr>
      <vt:lpstr>Travmatik Hatırlatıcılar</vt:lpstr>
      <vt:lpstr>!! UNUTMAYIN !!</vt:lpstr>
      <vt:lpstr>OKULLARDA PSİKOSOSYAL DESTEK ROGRAMLARINA ALINAN TRAVMA TÜRLERİ VE ÖNLEYİCİ GÜÇLENDİRİCİ ÇALIŞMALARIN YAPILMASI</vt:lpstr>
      <vt:lpstr>DOĞAL AFET TRAVMASI VE ÖNLENMESİ</vt:lpstr>
      <vt:lpstr>Travmaya Bağlı Olarak Gelişim Dönemlerine (0–3/4–6/7–12/13–18) Göre Doğal Afete Maruz Kalanların Sergilemeleri Olası Fizyolojik ve Psikolojik Tepkiler</vt:lpstr>
      <vt:lpstr>0-6 YAŞ</vt:lpstr>
      <vt:lpstr>0-6 YAŞ</vt:lpstr>
      <vt:lpstr>Doğal Afet Travmasının Önlenmesinde Yapılması Gerekenler</vt:lpstr>
      <vt:lpstr>Doğal Afet Travmasının Önlenmesinde Yapılması Gerekenler</vt:lpstr>
      <vt:lpstr>Doğal Afet Travmasının Önlenmesinde Yapılması Gerekenler</vt:lpstr>
      <vt:lpstr>GÖÇ TRAVMASI VE ÖNLENMESİ</vt:lpstr>
      <vt:lpstr>Göçün Toplumsal Etkileri</vt:lpstr>
      <vt:lpstr>Slayt 21</vt:lpstr>
      <vt:lpstr>Göçmen Kabul Eden Toplumlarda Yaşanması Muhtemel Sorunlar</vt:lpstr>
      <vt:lpstr>Çocuk ve Ergen Göçmenlerde Görülmesi Muhtemel Fizyolojik ve Psikolojik Belirtiler</vt:lpstr>
      <vt:lpstr>Çocuk ve Ergen Göçmenlerde Görülmesi Muhtemel Fizyolojik ve Psikolojik Belirtiler</vt:lpstr>
      <vt:lpstr>Göç Travmasının Önlenmesinde Öğretmenlerin Rolü</vt:lpstr>
      <vt:lpstr>Göç Travmasının Önlenmesinde Öğretmenlerin Rolü</vt:lpstr>
      <vt:lpstr>Göç Travmasının Önlenmesinde Öğretmenlerin Rolü</vt:lpstr>
      <vt:lpstr>TERÖR TRAVMASI VE ÖNLENMESİ</vt:lpstr>
      <vt:lpstr>TERÖR OLAYLARINDAN ÖNCE YAPILABİLECEKLER</vt:lpstr>
      <vt:lpstr>TERÖR OLAYLARINDAN ÖNCE YAPILABİLECEKLER</vt:lpstr>
      <vt:lpstr>TERÖR OLAYLARINDAN ÖNCE YAPILABİLECEKLER</vt:lpstr>
      <vt:lpstr>TERÖR TRAVMASI SONRASI</vt:lpstr>
      <vt:lpstr>CİNSEL İSTİSMAR TRAVMASI VE ÖNLENMESİ</vt:lpstr>
      <vt:lpstr>CİNSEL İSTİSMAR TÜRLERİ</vt:lpstr>
      <vt:lpstr>CİNSEL İSTİSMARI VEYA CİNSEL TRAVMAYI ÖNLEME</vt:lpstr>
      <vt:lpstr>ÇOCUĞUN CİNSEL İSTİSMARININ BİLDİRİLMESİ</vt:lpstr>
      <vt:lpstr>İNTİHAR TRAVMASI VE ÖNLENMESİ</vt:lpstr>
      <vt:lpstr>İNTİHAR BELİRTİLERİ</vt:lpstr>
      <vt:lpstr>İNTİHAR BELİRTİLERİ</vt:lpstr>
      <vt:lpstr>İNTİHAR BELİRTİLERİ</vt:lpstr>
      <vt:lpstr>ÖNLEME</vt:lpstr>
      <vt:lpstr>EĞER İNTİHAR VAKASI GERÇEKLEŞMİŞSE</vt:lpstr>
      <vt:lpstr>ÖLÜM YAS TRAVMASI VE ÖNLENMESİ</vt:lpstr>
      <vt:lpstr>ÖLÜM/KAYIP SONRASI VERİLEN TEPKİLER</vt:lpstr>
      <vt:lpstr>ÖLÜM/KAYIP SONRASI VERİLEN TEPKİLER</vt:lpstr>
      <vt:lpstr>ÖLÜM/KAYIP SONRASI VERİLEN TEPKİLER</vt:lpstr>
      <vt:lpstr>ÖLÜM/KAYIP SONRASI VERİLEN TEPKİLER</vt:lpstr>
      <vt:lpstr>ÖNLEME</vt:lpstr>
      <vt:lpstr>ÖLÜM/KAYIP SONRASI</vt:lpstr>
      <vt:lpstr>Slayt 50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PSİKOSOSYAL DESTEK PROGRAMI</dc:title>
  <dc:creator>Cnkrn</dc:creator>
  <cp:lastModifiedBy>Cnkrn</cp:lastModifiedBy>
  <cp:revision>51</cp:revision>
  <dcterms:created xsi:type="dcterms:W3CDTF">2019-11-17T21:06:08Z</dcterms:created>
  <dcterms:modified xsi:type="dcterms:W3CDTF">2019-11-18T21:56:39Z</dcterms:modified>
</cp:coreProperties>
</file>